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6"/>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9" r:id="rId56"/>
    <p:sldId id="310" r:id="rId57"/>
    <p:sldId id="311" r:id="rId58"/>
    <p:sldId id="312" r:id="rId59"/>
    <p:sldId id="313" r:id="rId60"/>
    <p:sldId id="314" r:id="rId61"/>
    <p:sldId id="315" r:id="rId62"/>
    <p:sldId id="316" r:id="rId63"/>
    <p:sldId id="317" r:id="rId64"/>
    <p:sldId id="318"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1" autoAdjust="0"/>
    <p:restoredTop sz="99474" autoAdjust="0"/>
  </p:normalViewPr>
  <p:slideViewPr>
    <p:cSldViewPr>
      <p:cViewPr>
        <p:scale>
          <a:sx n="80" d="100"/>
          <a:sy n="80" d="100"/>
        </p:scale>
        <p:origin x="-732" y="126"/>
      </p:cViewPr>
      <p:guideLst>
        <p:guide orient="horz" pos="2160"/>
        <p:guide pos="2880"/>
      </p:guideLst>
    </p:cSldViewPr>
  </p:slideViewPr>
  <p:outlineViewPr>
    <p:cViewPr>
      <p:scale>
        <a:sx n="33" d="100"/>
        <a:sy n="33" d="100"/>
      </p:scale>
      <p:origin x="12" y="287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27EF6-2F8C-41CB-B6E9-76481950264F}" type="datetimeFigureOut">
              <a:rPr lang="en-US" smtClean="0"/>
              <a:pPr/>
              <a:t>5/23/2013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229A0-707A-448E-B9BD-36E4672ECE1D}" type="slidenum">
              <a:rPr lang="en-US" smtClean="0"/>
              <a:pPr/>
              <a:t>‹#›</a:t>
            </a:fld>
            <a:endParaRPr lang="en-US"/>
          </a:p>
        </p:txBody>
      </p:sp>
    </p:spTree>
    <p:extLst>
      <p:ext uri="{BB962C8B-B14F-4D97-AF65-F5344CB8AC3E}">
        <p14:creationId xmlns:p14="http://schemas.microsoft.com/office/powerpoint/2010/main" val="9269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aglefordshaleblog.com/2010/03/03/what-is-a-shale-gas-pla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613A181-777D-43F9-B4C6-99D0D48A7E21}" type="slidenum">
              <a:rPr lang="en-US" smtClean="0"/>
              <a:pPr/>
              <a:t>2</a:t>
            </a:fld>
            <a:endParaRPr lang="en-US" smtClean="0"/>
          </a:p>
        </p:txBody>
      </p:sp>
      <p:sp>
        <p:nvSpPr>
          <p:cNvPr id="67587" name="Rectangle 2"/>
          <p:cNvSpPr>
            <a:spLocks noGrp="1" noRot="1" noChangeAspect="1" noChangeArrowheads="1" noTextEdit="1"/>
          </p:cNvSpPr>
          <p:nvPr>
            <p:ph type="sldImg"/>
          </p:nvPr>
        </p:nvSpPr>
        <p:spPr>
          <a:xfrm>
            <a:off x="1150938" y="692150"/>
            <a:ext cx="4556125" cy="3416300"/>
          </a:xfrm>
          <a:ln/>
        </p:spPr>
      </p:sp>
      <p:sp>
        <p:nvSpPr>
          <p:cNvPr id="67588"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smtClean="0"/>
              <a:t>Giving general overview of key aspects.</a:t>
            </a:r>
          </a:p>
          <a:p>
            <a:pPr eaLnBrk="1" hangingPunct="1">
              <a:buFontTx/>
              <a:buChar char="•"/>
            </a:pPr>
            <a:r>
              <a:rPr lang="en-US" sz="1000" smtClean="0">
                <a:cs typeface="Times New Roman" pitchFamily="18" charset="0"/>
              </a:rPr>
              <a:t>Concrete Dams-</a:t>
            </a:r>
          </a:p>
          <a:p>
            <a:pPr eaLnBrk="1" hangingPunct="1"/>
            <a:r>
              <a:rPr lang="en-US" sz="1000" smtClean="0">
                <a:cs typeface="Times New Roman" pitchFamily="18" charset="0"/>
              </a:rPr>
              <a:t>	Type</a:t>
            </a:r>
          </a:p>
          <a:p>
            <a:pPr eaLnBrk="1" hangingPunct="1"/>
            <a:r>
              <a:rPr lang="en-US" sz="1000" smtClean="0">
                <a:cs typeface="Times New Roman" pitchFamily="18" charset="0"/>
              </a:rPr>
              <a:t>	Causes of Failure</a:t>
            </a:r>
          </a:p>
          <a:p>
            <a:pPr eaLnBrk="1" hangingPunct="1"/>
            <a:r>
              <a:rPr lang="en-US" sz="1000" smtClean="0">
                <a:cs typeface="Times New Roman" pitchFamily="18" charset="0"/>
              </a:rPr>
              <a:t>	Failure Mechanics</a:t>
            </a:r>
          </a:p>
          <a:p>
            <a:pPr eaLnBrk="1" hangingPunct="1"/>
            <a:r>
              <a:rPr lang="en-US" sz="1000" smtClean="0">
                <a:cs typeface="Times New Roman" pitchFamily="18" charset="0"/>
              </a:rPr>
              <a:t>	Foundation Improvements</a:t>
            </a:r>
          </a:p>
          <a:p>
            <a:pPr eaLnBrk="1" hangingPunct="1">
              <a:buFontTx/>
              <a:buChar char="•"/>
            </a:pPr>
            <a:r>
              <a:rPr lang="en-US" sz="1000" smtClean="0">
                <a:cs typeface="Times New Roman" pitchFamily="18" charset="0"/>
              </a:rPr>
              <a:t> Embankment Dams-Type, Causes of Failure</a:t>
            </a:r>
          </a:p>
          <a:p>
            <a:pPr eaLnBrk="1" hangingPunct="1"/>
            <a:r>
              <a:rPr lang="en-US" sz="1000" smtClean="0">
                <a:cs typeface="Times New Roman" pitchFamily="18" charset="0"/>
              </a:rPr>
              <a:t>	Seepage</a:t>
            </a:r>
          </a:p>
          <a:p>
            <a:pPr eaLnBrk="1" hangingPunct="1"/>
            <a:r>
              <a:rPr lang="en-US" sz="1000" smtClean="0">
                <a:cs typeface="Times New Roman" pitchFamily="18" charset="0"/>
              </a:rPr>
              <a:t>	Slope Stability</a:t>
            </a:r>
          </a:p>
          <a:p>
            <a:pPr eaLnBrk="1" hangingPunct="1"/>
            <a:r>
              <a:rPr lang="en-US" sz="1000" smtClean="0">
                <a:cs typeface="Times New Roman" pitchFamily="18" charset="0"/>
              </a:rPr>
              <a:t>	Spillway Erosion</a:t>
            </a:r>
            <a:endParaRPr 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4EF026-3D24-4AC9-A4C3-0BC6E15AC784}" type="slidenum">
              <a:rPr lang="en-US" smtClean="0"/>
              <a:pPr/>
              <a:t>11</a:t>
            </a:fld>
            <a:endParaRPr lang="en-US" smtClean="0"/>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xfrm>
            <a:off x="914400" y="4800600"/>
            <a:ext cx="5029200" cy="3657600"/>
          </a:xfrm>
          <a:noFill/>
          <a:ln/>
        </p:spPr>
        <p:txBody>
          <a:bodyPr/>
          <a:lstStyle/>
          <a:p>
            <a:pPr eaLnBrk="1" hangingPunct="1"/>
            <a:r>
              <a:rPr lang="en-US" smtClean="0"/>
              <a:t>Four kinds.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36DACF9-7F3D-44DE-A97F-F6ACC25959ED}" type="slidenum">
              <a:rPr lang="en-US" smtClean="0"/>
              <a:pPr/>
              <a:t>12</a:t>
            </a:fld>
            <a:endParaRPr lang="en-US" smtClean="0"/>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900" smtClean="0"/>
              <a:t>Hydraulic fill dams were constructed by using water for transporting embankment material to its final position in the dam.</a:t>
            </a:r>
          </a:p>
          <a:p>
            <a:pPr eaLnBrk="1" hangingPunct="1">
              <a:buFontTx/>
              <a:buChar char="•"/>
            </a:pPr>
            <a:r>
              <a:rPr lang="en-US" sz="900" smtClean="0"/>
              <a:t>In this method of construction, the material is discharged from pipes along the outside edges of the fill. Coarser material is deposited soon after discharge, while the fines are carried into the central portion of the fill. The result is a zoned embankment with a relatively impermeable core.</a:t>
            </a:r>
          </a:p>
          <a:p>
            <a:pPr eaLnBrk="1" hangingPunct="1">
              <a:buFontTx/>
              <a:buChar char="•"/>
            </a:pPr>
            <a:r>
              <a:rPr lang="en-US" sz="900" smtClean="0"/>
              <a:t>Several problems are inherent to this type construction. Because of the slow drainage of water from the core, considerable settlement over a long period of time is expected. Also, this type construction leaves a relatively loose soil structure that is subject to liquefaction.</a:t>
            </a:r>
          </a:p>
          <a:p>
            <a:pPr eaLnBrk="1" hangingPunct="1">
              <a:buFontTx/>
              <a:buChar char="•"/>
            </a:pPr>
            <a:r>
              <a:rPr lang="en-US" sz="900" smtClean="0"/>
              <a:t>Hydraulic Fill construction was economical prior to the advent of large earth moving and compaction equipment.</a:t>
            </a:r>
          </a:p>
          <a:p>
            <a:pPr eaLnBrk="1" hangingPunct="1">
              <a:buFontTx/>
              <a:buChar char="•"/>
            </a:pPr>
            <a:r>
              <a:rPr lang="en-US" sz="900" smtClean="0"/>
              <a:t>The advent of this equipment made practical the construction of modern rolled-fill embankments.</a:t>
            </a:r>
          </a:p>
          <a:p>
            <a:pPr eaLnBrk="1" hangingPunct="1"/>
            <a:endParaRPr lang="en-US" sz="900"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2405E05-4F6D-4A0A-9A44-9FE435AD7009}" type="slidenum">
              <a:rPr lang="en-US" smtClean="0"/>
              <a:pPr/>
              <a:t>13</a:t>
            </a:fld>
            <a:endParaRPr lang="en-US" smtClean="0"/>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Historical Data of Embankment Dam Failures and Accidents to 1979 for Dams of Heights to Feet or Greater.</a:t>
            </a:r>
          </a:p>
          <a:p>
            <a:pPr eaLnBrk="1" hangingPunct="1">
              <a:buFontTx/>
              <a:buChar char="•"/>
            </a:pPr>
            <a:r>
              <a:rPr lang="en-US" smtClean="0"/>
              <a:t>Source-Development of Dam Engineering in the US by E. B. Kollgaard and W. L. Chadwick, 1988.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6CE465B-C7C0-402B-90C7-8285B0DFAA57}" type="slidenum">
              <a:rPr lang="en-US" smtClean="0"/>
              <a:pPr/>
              <a:t>14</a:t>
            </a:fld>
            <a:endParaRPr lang="en-US" smtClean="0"/>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xfrm>
            <a:off x="914400" y="4800600"/>
            <a:ext cx="5029200" cy="3657600"/>
          </a:xfrm>
          <a:noFill/>
          <a:ln/>
        </p:spPr>
        <p:txBody>
          <a:bodyPr/>
          <a:lstStyle/>
          <a:p>
            <a:pPr eaLnBrk="1" hangingPunct="1">
              <a:buFontTx/>
              <a:buNone/>
            </a:pPr>
            <a:r>
              <a:rPr lang="en-US" sz="1000" dirty="0" smtClean="0"/>
              <a:t>Conduits</a:t>
            </a:r>
            <a:r>
              <a:rPr lang="en-US" sz="1000" baseline="0" dirty="0" smtClean="0"/>
              <a:t> = </a:t>
            </a:r>
            <a:r>
              <a:rPr lang="en-US" sz="1000" baseline="0" dirty="0" err="1" smtClean="0"/>
              <a:t>condutos</a:t>
            </a:r>
            <a:endParaRPr lang="en-US" sz="1000" dirty="0" smtClean="0"/>
          </a:p>
          <a:p>
            <a:pPr eaLnBrk="1" hangingPunct="1">
              <a:buFontTx/>
              <a:buChar char="•"/>
            </a:pPr>
            <a:endParaRPr lang="en-US" sz="1000" dirty="0" smtClean="0"/>
          </a:p>
          <a:p>
            <a:pPr eaLnBrk="1" hangingPunct="1">
              <a:buFontTx/>
              <a:buChar char="•"/>
            </a:pPr>
            <a:r>
              <a:rPr lang="en-US" sz="1000" dirty="0" smtClean="0"/>
              <a:t>A Dam as a sloping ground surface wants to move downward and outward under the influence of gravity, i.e. sag.</a:t>
            </a:r>
          </a:p>
          <a:p>
            <a:pPr eaLnBrk="1" hangingPunct="1">
              <a:buFontTx/>
              <a:buChar char="•"/>
            </a:pPr>
            <a:r>
              <a:rPr lang="en-US" sz="1000" dirty="0" smtClean="0"/>
              <a:t>Often rapid failures are preceded by a period of slow movements. Therefore, it pays to review the instrument data periodically to recognize a stability problem in the early stages of its development.</a:t>
            </a:r>
          </a:p>
          <a:p>
            <a:pPr eaLnBrk="1" hangingPunct="1">
              <a:buFontTx/>
              <a:buChar char="•"/>
            </a:pPr>
            <a:r>
              <a:rPr lang="en-US" sz="1000" dirty="0" smtClean="0"/>
              <a:t>Failures due to subsurface erosion are catastrophic. They occur with little warning, usually at full reservoir, and occasionally many years after the reservoir is first put into operation.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34B7F52-02F7-4F7F-A428-605F355C3250}" type="slidenum">
              <a:rPr lang="en-US" smtClean="0"/>
              <a:pPr/>
              <a:t>15</a:t>
            </a:fld>
            <a:endParaRPr lang="en-US" smtClean="0"/>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900" smtClean="0"/>
              <a:t>Design deficiencies-upstream slope too steep for sudden drawdown; crest width too narrow, inadequate seepage control and collect; poorly compacted soils.</a:t>
            </a:r>
          </a:p>
          <a:p>
            <a:pPr eaLnBrk="1" hangingPunct="1">
              <a:buFontTx/>
              <a:buChar char="•"/>
            </a:pPr>
            <a:r>
              <a:rPr lang="en-US" sz="900" smtClean="0"/>
              <a:t>Neglected remedial actions-drainage features, vegetation, animal borrows.</a:t>
            </a:r>
          </a:p>
          <a:p>
            <a:pPr eaLnBrk="1" hangingPunct="1">
              <a:buFontTx/>
              <a:buChar char="•"/>
            </a:pPr>
            <a:r>
              <a:rPr lang="en-US" sz="900" smtClean="0"/>
              <a:t>Earthquakes can cause sloughing (flow like movements) and loss of freeboard which increases chance for overtopping. </a:t>
            </a:r>
          </a:p>
          <a:p>
            <a:pPr eaLnBrk="1" hangingPunct="1">
              <a:buFontTx/>
              <a:buChar char="•"/>
            </a:pPr>
            <a:r>
              <a:rPr lang="en-US" sz="900" smtClean="0"/>
              <a:t>Landslides along the reservoir rim can cause waves which may overtop the dam. Vaiont Dam, Italy. </a:t>
            </a:r>
          </a:p>
          <a:p>
            <a:pPr eaLnBrk="1" hangingPunct="1">
              <a:buFontTx/>
              <a:buChar char="•"/>
            </a:pPr>
            <a:r>
              <a:rPr lang="en-US" sz="900" smtClean="0"/>
              <a:t>Transverse cracking allows water to flow through can lead to dam failure by erosion.</a:t>
            </a:r>
          </a:p>
          <a:p>
            <a:pPr eaLnBrk="1" hangingPunct="1">
              <a:buFontTx/>
              <a:buChar char="•"/>
            </a:pPr>
            <a:r>
              <a:rPr lang="en-US" sz="900" smtClean="0"/>
              <a:t>Poor compaction along conduits or open joints in conduits allows flow that can induce erosion.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BA23D26-02CA-4ED7-B39F-9C792578EA83}" type="slidenum">
              <a:rPr lang="en-US" smtClean="0"/>
              <a:pPr/>
              <a:t>16</a:t>
            </a:fld>
            <a:endParaRPr lang="en-US" smtClean="0"/>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xfrm>
            <a:off x="914400" y="4800600"/>
            <a:ext cx="5029200" cy="3657600"/>
          </a:xfrm>
          <a:noFill/>
          <a:ln/>
        </p:spPr>
        <p:txBody>
          <a:bodyPr/>
          <a:lstStyle/>
          <a:p>
            <a:pPr eaLnBrk="1" hangingPunct="1"/>
            <a:r>
              <a:rPr lang="en-US" dirty="0" smtClean="0"/>
              <a:t>Pore pressure = </a:t>
            </a:r>
            <a:r>
              <a:rPr lang="en-US" dirty="0" err="1" smtClean="0"/>
              <a:t>poropressão</a:t>
            </a:r>
            <a:r>
              <a:rPr lang="en-US" dirty="0" smtClean="0"/>
              <a:t> (no Google, </a:t>
            </a:r>
            <a:r>
              <a:rPr lang="en-US" dirty="0" err="1" smtClean="0"/>
              <a:t>mais</a:t>
            </a:r>
            <a:r>
              <a:rPr lang="en-US" dirty="0" smtClean="0"/>
              <a:t> popular do </a:t>
            </a:r>
            <a:r>
              <a:rPr lang="en-US" dirty="0" err="1" smtClean="0"/>
              <a:t>que</a:t>
            </a:r>
            <a:r>
              <a:rPr lang="en-US" dirty="0" smtClean="0"/>
              <a:t> “</a:t>
            </a:r>
            <a:r>
              <a:rPr lang="en-US" dirty="0" err="1" smtClean="0"/>
              <a:t>pressão</a:t>
            </a:r>
            <a:r>
              <a:rPr lang="en-US" dirty="0" smtClean="0"/>
              <a:t> </a:t>
            </a:r>
            <a:r>
              <a:rPr lang="en-US" dirty="0" err="1" smtClean="0"/>
              <a:t>neutra</a:t>
            </a:r>
            <a:r>
              <a:rPr lang="en-US" dirty="0" smtClean="0"/>
              <a:t>” no </a:t>
            </a:r>
            <a:r>
              <a:rPr lang="en-US" dirty="0" err="1" smtClean="0"/>
              <a:t>contexto</a:t>
            </a:r>
            <a:r>
              <a:rPr lang="en-US" dirty="0" smtClean="0"/>
              <a:t> de </a:t>
            </a:r>
            <a:r>
              <a:rPr lang="en-US" dirty="0" err="1" smtClean="0"/>
              <a:t>barragens</a:t>
            </a:r>
            <a:r>
              <a:rPr lang="en-US" dirty="0" smtClean="0"/>
              <a:t>).</a:t>
            </a:r>
          </a:p>
          <a:p>
            <a:pPr eaLnBrk="1" hangingPunct="1"/>
            <a:endParaRPr lang="en-US" dirty="0" smtClean="0"/>
          </a:p>
          <a:p>
            <a:pPr eaLnBrk="1" hangingPunct="1"/>
            <a:r>
              <a:rPr lang="en-US" dirty="0" smtClean="0"/>
              <a:t>Mentioned EQ aspect discussed by Joe Koester.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F803C82-1FBD-4710-8A8F-F5B0522B3DDF}" type="slidenum">
              <a:rPr lang="en-US" smtClean="0"/>
              <a:pPr/>
              <a:t>17</a:t>
            </a:fld>
            <a:endParaRPr lang="en-US" smtClean="0"/>
          </a:p>
        </p:txBody>
      </p:sp>
      <p:sp>
        <p:nvSpPr>
          <p:cNvPr id="82947" name="Rectangle 2"/>
          <p:cNvSpPr>
            <a:spLocks noGrp="1" noChangeArrowheads="1"/>
          </p:cNvSpPr>
          <p:nvPr>
            <p:ph type="body" idx="1"/>
          </p:nvPr>
        </p:nvSpPr>
        <p:spPr>
          <a:xfrm>
            <a:off x="914400" y="4800600"/>
            <a:ext cx="5029200" cy="3657600"/>
          </a:xfrm>
          <a:noFill/>
          <a:ln/>
        </p:spPr>
        <p:txBody>
          <a:bodyPr/>
          <a:lstStyle/>
          <a:p>
            <a:pPr eaLnBrk="1" hangingPunct="1"/>
            <a:r>
              <a:rPr lang="en-US" smtClean="0"/>
              <a:t>The structural safety of an embankment dam is dependent primarily on:</a:t>
            </a:r>
          </a:p>
          <a:p>
            <a:pPr eaLnBrk="1" hangingPunct="1">
              <a:buFontTx/>
              <a:buChar char="•"/>
            </a:pPr>
            <a:r>
              <a:rPr lang="en-US" smtClean="0"/>
              <a:t>the absence of excessive deformation and pore fluid pressure build-up under all conditions of environment and operations, </a:t>
            </a:r>
          </a:p>
          <a:p>
            <a:pPr eaLnBrk="1" hangingPunct="1">
              <a:buFontTx/>
              <a:buChar char="•"/>
            </a:pPr>
            <a:r>
              <a:rPr lang="en-US" smtClean="0"/>
              <a:t>the ability to safely pass flood flows, </a:t>
            </a:r>
          </a:p>
          <a:p>
            <a:pPr eaLnBrk="1" hangingPunct="1">
              <a:buFontTx/>
              <a:buChar char="•"/>
            </a:pPr>
            <a:r>
              <a:rPr lang="en-US" smtClean="0"/>
              <a:t>and the control of seepage to present migration of materials and thus preclude adverse effects on stability.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06E16B3-84F6-4A02-BD7D-2582242F2E9F}" type="slidenum">
              <a:rPr lang="en-US" smtClean="0"/>
              <a:pPr/>
              <a:t>18</a:t>
            </a:fld>
            <a:endParaRPr lang="en-US" smtClean="0"/>
          </a:p>
        </p:txBody>
      </p:sp>
      <p:sp>
        <p:nvSpPr>
          <p:cNvPr id="8397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8397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8397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8397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83975" name="Rectangle 6"/>
          <p:cNvSpPr>
            <a:spLocks noGrp="1" noChangeArrowheads="1"/>
          </p:cNvSpPr>
          <p:nvPr>
            <p:ph type="body" idx="1"/>
          </p:nvPr>
        </p:nvSpPr>
        <p:spPr>
          <a:xfrm>
            <a:off x="914400" y="4800600"/>
            <a:ext cx="5029200" cy="3657600"/>
          </a:xfrm>
          <a:noFill/>
          <a:ln/>
        </p:spPr>
        <p:txBody>
          <a:bodyPr lIns="92075" tIns="46038" rIns="92075" bIns="46038"/>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a:t>
            </a:r>
            <a:r>
              <a:rPr lang="en-US" sz="900" dirty="0" err="1" smtClean="0"/>
              <a:t>solutioning</a:t>
            </a:r>
            <a:r>
              <a:rPr lang="en-US" sz="900" dirty="0" smtClean="0"/>
              <a:t> of rock” = </a:t>
            </a:r>
            <a:r>
              <a:rPr lang="pt-BR" sz="1200" b="0" i="0" u="none" strike="noStrike" kern="1200" dirty="0" smtClean="0">
                <a:solidFill>
                  <a:schemeClr val="tx1"/>
                </a:solidFill>
                <a:latin typeface="+mn-lt"/>
                <a:ea typeface="+mn-ea"/>
                <a:cs typeface="+mn-cs"/>
              </a:rPr>
              <a:t>dissolução?</a:t>
            </a:r>
            <a:endParaRPr lang="en-US" sz="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p>
          <a:p>
            <a:pPr eaLnBrk="1" hangingPunct="1">
              <a:buFontTx/>
              <a:buChar char="•"/>
            </a:pPr>
            <a:r>
              <a:rPr lang="en-US" sz="900" dirty="0" smtClean="0"/>
              <a:t>Water stored behind a dam always seeks to escape or flow along a path of least resistance.</a:t>
            </a:r>
          </a:p>
          <a:p>
            <a:pPr eaLnBrk="1" hangingPunct="1">
              <a:buFontTx/>
              <a:buChar char="•"/>
            </a:pPr>
            <a:r>
              <a:rPr lang="en-US" sz="900" dirty="0" smtClean="0"/>
              <a:t>There are four basic seepage problems, all which can lead to failure. (</a:t>
            </a:r>
            <a:r>
              <a:rPr lang="en-US" sz="900" dirty="0" err="1" smtClean="0"/>
              <a:t>Intergranular</a:t>
            </a:r>
            <a:r>
              <a:rPr lang="en-US" sz="900" dirty="0" smtClean="0"/>
              <a:t> seepage-flow thru pores.)</a:t>
            </a:r>
          </a:p>
          <a:p>
            <a:pPr lvl="1" eaLnBrk="1" hangingPunct="1">
              <a:buFontTx/>
              <a:buChar char="•"/>
            </a:pPr>
            <a:r>
              <a:rPr lang="en-US" sz="900" dirty="0" smtClean="0"/>
              <a:t>Piping-</a:t>
            </a:r>
            <a:r>
              <a:rPr lang="en-US" sz="900" dirty="0" err="1" smtClean="0"/>
              <a:t>Intergranular</a:t>
            </a:r>
            <a:r>
              <a:rPr lang="en-US" sz="900" dirty="0" smtClean="0"/>
              <a:t> seepage that results in erosion (low or non-plastic soils.</a:t>
            </a:r>
          </a:p>
          <a:p>
            <a:pPr lvl="2" eaLnBrk="1" hangingPunct="1">
              <a:buFontTx/>
              <a:buChar char="•"/>
            </a:pPr>
            <a:r>
              <a:rPr lang="en-US" sz="900" dirty="0" smtClean="0"/>
              <a:t>Piping occurs when water moving through pores of the soil exerts a tractive force on the soil particles through which it is flowing sufficient to remove them at the exit point.</a:t>
            </a:r>
          </a:p>
          <a:p>
            <a:pPr lvl="2" eaLnBrk="1" hangingPunct="1">
              <a:buFontTx/>
              <a:buChar char="•"/>
            </a:pPr>
            <a:r>
              <a:rPr lang="en-US" sz="900" dirty="0" smtClean="0"/>
              <a:t>The removal of soil moves progressively upstream, forming the characteristic pipe from which the phenomenon derives its name.</a:t>
            </a:r>
          </a:p>
          <a:p>
            <a:pPr lvl="1" eaLnBrk="1" hangingPunct="1">
              <a:buFontTx/>
              <a:buChar char="•"/>
            </a:pPr>
            <a:r>
              <a:rPr lang="en-US" sz="900" dirty="0" smtClean="0"/>
              <a:t>Internal erosion-Flow thru cracks that result in erosion (plastic soils)</a:t>
            </a:r>
          </a:p>
          <a:p>
            <a:pPr lvl="1" eaLnBrk="1" hangingPunct="1">
              <a:buFontTx/>
              <a:buChar char="•"/>
            </a:pPr>
            <a:r>
              <a:rPr lang="en-US" sz="900" dirty="0" err="1" smtClean="0"/>
              <a:t>Solutioning</a:t>
            </a:r>
            <a:r>
              <a:rPr lang="en-US" sz="900" dirty="0" smtClean="0"/>
              <a:t> of soluble rock</a:t>
            </a:r>
          </a:p>
          <a:p>
            <a:pPr lvl="1" eaLnBrk="1" hangingPunct="1">
              <a:buFontTx/>
              <a:buChar char="•"/>
            </a:pPr>
            <a:r>
              <a:rPr lang="en-US" sz="900" dirty="0" smtClean="0"/>
              <a:t>Internal pressure and/or saturation</a:t>
            </a:r>
          </a:p>
          <a:p>
            <a:pPr eaLnBrk="1" hangingPunct="1">
              <a:buFontTx/>
              <a:buChar char="•"/>
            </a:pPr>
            <a:r>
              <a:rPr lang="en-US" sz="900" dirty="0" smtClean="0"/>
              <a:t>Most common causes:</a:t>
            </a:r>
          </a:p>
          <a:p>
            <a:pPr lvl="1" eaLnBrk="1" hangingPunct="1">
              <a:buFontTx/>
              <a:buChar char="•"/>
            </a:pPr>
            <a:r>
              <a:rPr lang="en-US" sz="900" dirty="0" smtClean="0"/>
              <a:t>Poor construction</a:t>
            </a:r>
          </a:p>
          <a:p>
            <a:pPr lvl="1" eaLnBrk="1" hangingPunct="1">
              <a:buFontTx/>
              <a:buChar char="•"/>
            </a:pPr>
            <a:r>
              <a:rPr lang="en-US" sz="900" dirty="0" smtClean="0"/>
              <a:t>Inadequate compaction</a:t>
            </a:r>
          </a:p>
          <a:p>
            <a:pPr lvl="1" eaLnBrk="1" hangingPunct="1">
              <a:buFontTx/>
              <a:buChar char="•"/>
            </a:pPr>
            <a:r>
              <a:rPr lang="en-US" sz="900" dirty="0" smtClean="0"/>
              <a:t>Failure to provide or meet filter criteria</a:t>
            </a:r>
          </a:p>
          <a:p>
            <a:pPr lvl="1" eaLnBrk="1" hangingPunct="1">
              <a:buFontTx/>
              <a:buChar char="•"/>
            </a:pPr>
            <a:r>
              <a:rPr lang="en-US" sz="900" dirty="0" smtClean="0"/>
              <a:t>Lack of adequate treatment at the contact between the dam and foundation abutments.</a:t>
            </a:r>
          </a:p>
        </p:txBody>
      </p:sp>
      <p:sp>
        <p:nvSpPr>
          <p:cNvPr id="83976"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2F794B-21C8-4C5C-B71C-7DC5D29AF0E1}" type="slidenum">
              <a:rPr lang="en-US" smtClean="0"/>
              <a:pPr/>
              <a:t>19</a:t>
            </a:fld>
            <a:endParaRPr lang="en-US" smtClean="0"/>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xfrm>
            <a:off x="914400" y="4800600"/>
            <a:ext cx="5029200" cy="3657600"/>
          </a:xfrm>
          <a:noFill/>
          <a:ln/>
        </p:spPr>
        <p:txBody>
          <a:bodyPr/>
          <a:lstStyle/>
          <a:p>
            <a:pPr eaLnBrk="1" hangingPunct="1"/>
            <a:r>
              <a:rPr lang="en-US" smtClean="0"/>
              <a:t>Example of phreatic surface.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428BEBE-D650-49E0-86D3-DF5E33EF67BF}" type="slidenum">
              <a:rPr lang="en-US" smtClean="0"/>
              <a:pPr/>
              <a:t>20</a:t>
            </a:fld>
            <a:endParaRPr lang="en-US" smtClean="0"/>
          </a:p>
        </p:txBody>
      </p:sp>
      <p:sp>
        <p:nvSpPr>
          <p:cNvPr id="86019" name="Rectangle 2"/>
          <p:cNvSpPr>
            <a:spLocks noGrp="1" noRot="1" noChangeAspect="1" noChangeArrowheads="1" noTextEdit="1"/>
          </p:cNvSpPr>
          <p:nvPr>
            <p:ph type="sldImg"/>
          </p:nvPr>
        </p:nvSpPr>
        <p:spPr>
          <a:xfrm>
            <a:off x="1150938" y="692150"/>
            <a:ext cx="4556125" cy="3416300"/>
          </a:xfrm>
          <a:ln/>
        </p:spPr>
      </p:sp>
      <p:sp>
        <p:nvSpPr>
          <p:cNvPr id="86020" name="Rectangle 3"/>
          <p:cNvSpPr>
            <a:spLocks noGrp="1" noChangeArrowheads="1"/>
          </p:cNvSpPr>
          <p:nvPr>
            <p:ph type="body" idx="1"/>
          </p:nvPr>
        </p:nvSpPr>
        <p:spPr>
          <a:xfrm>
            <a:off x="914400" y="4800600"/>
            <a:ext cx="5029200" cy="3657600"/>
          </a:xfrm>
          <a:noFill/>
          <a:ln/>
        </p:spPr>
        <p:txBody>
          <a:bodyPr/>
          <a:lstStyle/>
          <a:p>
            <a:pPr eaLnBrk="1" hangingPunct="1"/>
            <a:r>
              <a:rPr lang="en-US" smtClean="0"/>
              <a:t>Picture stretched in horizontal direction.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CE7943A-645B-4B29-B6D4-2CAE70500A92}" type="slidenum">
              <a:rPr lang="en-US" smtClean="0"/>
              <a:pPr/>
              <a:t>3</a:t>
            </a:fld>
            <a:endParaRPr lang="en-US" smtClean="0"/>
          </a:p>
        </p:txBody>
      </p:sp>
      <p:sp>
        <p:nvSpPr>
          <p:cNvPr id="68611" name="Rectangle 2"/>
          <p:cNvSpPr>
            <a:spLocks noGrp="1" noRot="1" noChangeAspect="1" noChangeArrowheads="1" noTextEdit="1"/>
          </p:cNvSpPr>
          <p:nvPr>
            <p:ph type="sldImg"/>
          </p:nvPr>
        </p:nvSpPr>
        <p:spPr>
          <a:xfrm>
            <a:off x="1150938" y="692150"/>
            <a:ext cx="4556125" cy="3416300"/>
          </a:xfrm>
          <a:ln/>
        </p:spPr>
      </p:sp>
      <p:sp>
        <p:nvSpPr>
          <p:cNvPr id="68612" name="Rectangle 3"/>
          <p:cNvSpPr>
            <a:spLocks noGrp="1" noChangeArrowheads="1"/>
          </p:cNvSpPr>
          <p:nvPr>
            <p:ph type="body" idx="1"/>
          </p:nvPr>
        </p:nvSpPr>
        <p:spPr>
          <a:xfrm>
            <a:off x="914400" y="4800600"/>
            <a:ext cx="5029200" cy="3657600"/>
          </a:xfrm>
          <a:noFill/>
          <a:ln/>
        </p:spPr>
        <p:txBody>
          <a:bodyPr/>
          <a:lstStyle/>
          <a:p>
            <a:pPr eaLnBrk="1" hangingPunct="1">
              <a:buFontTx/>
              <a:buNone/>
            </a:pPr>
            <a:r>
              <a:rPr lang="en-US" sz="1000" dirty="0" smtClean="0"/>
              <a:t>Flow Erosion = </a:t>
            </a:r>
            <a:r>
              <a:rPr lang="en-US" sz="1000" dirty="0" err="1" smtClean="0"/>
              <a:t>erosão</a:t>
            </a:r>
            <a:r>
              <a:rPr lang="en-US" sz="1000" dirty="0" smtClean="0"/>
              <a:t> </a:t>
            </a:r>
            <a:r>
              <a:rPr lang="en-US" sz="1000" dirty="0" err="1" smtClean="0"/>
              <a:t>por</a:t>
            </a:r>
            <a:r>
              <a:rPr lang="en-US" sz="1000" dirty="0" smtClean="0"/>
              <a:t> </a:t>
            </a:r>
            <a:r>
              <a:rPr lang="en-US" sz="1000" dirty="0" err="1" smtClean="0"/>
              <a:t>fluxo</a:t>
            </a:r>
            <a:r>
              <a:rPr lang="en-US" sz="1000" dirty="0" smtClean="0"/>
              <a:t> (</a:t>
            </a:r>
            <a:r>
              <a:rPr lang="en-US" sz="1000" dirty="0" err="1" smtClean="0"/>
              <a:t>achei</a:t>
            </a:r>
            <a:r>
              <a:rPr lang="en-US" sz="1000" dirty="0" smtClean="0"/>
              <a:t> no Google, 25 </a:t>
            </a:r>
            <a:r>
              <a:rPr lang="en-US" sz="1000" dirty="0" err="1" smtClean="0"/>
              <a:t>ocorrências</a:t>
            </a:r>
            <a:r>
              <a:rPr lang="en-US" sz="1000" dirty="0" smtClean="0"/>
              <a:t> com “</a:t>
            </a:r>
            <a:r>
              <a:rPr lang="en-US" sz="1000" dirty="0" err="1" smtClean="0"/>
              <a:t>barragens</a:t>
            </a:r>
            <a:r>
              <a:rPr lang="en-US" sz="1000" dirty="0" smtClean="0"/>
              <a:t>”)</a:t>
            </a:r>
          </a:p>
          <a:p>
            <a:pPr eaLnBrk="1" hangingPunct="1">
              <a:buFontTx/>
              <a:buNone/>
            </a:pPr>
            <a:endParaRPr lang="en-US" sz="1000" dirty="0" smtClean="0"/>
          </a:p>
          <a:p>
            <a:pPr eaLnBrk="1" hangingPunct="1">
              <a:buFontTx/>
              <a:buChar char="•"/>
            </a:pPr>
            <a:r>
              <a:rPr lang="en-US" sz="1000" dirty="0" smtClean="0"/>
              <a:t>Foundation issues-piping, sliding, liquefaction, subsidence, settlement</a:t>
            </a:r>
          </a:p>
          <a:p>
            <a:pPr eaLnBrk="1" hangingPunct="1">
              <a:buFontTx/>
              <a:buChar char="•"/>
            </a:pPr>
            <a:r>
              <a:rPr lang="en-US" sz="1000" dirty="0" smtClean="0"/>
              <a:t>Characteristics of consolidated foundations-hardness and strength, discontinuities (openings and fractures), weathering, and </a:t>
            </a:r>
            <a:r>
              <a:rPr lang="en-US" sz="1000" dirty="0" err="1" smtClean="0"/>
              <a:t>solutioning</a:t>
            </a:r>
            <a:r>
              <a:rPr lang="en-US" sz="1000" dirty="0" smtClean="0"/>
              <a:t>.</a:t>
            </a:r>
          </a:p>
          <a:p>
            <a:pPr eaLnBrk="1" hangingPunct="1">
              <a:buFontTx/>
              <a:buChar char="•"/>
            </a:pPr>
            <a:r>
              <a:rPr lang="en-US" sz="1000" dirty="0" smtClean="0"/>
              <a:t>Static failure can be divided into two broad categories: sliding and overturning. Primary failure mode.</a:t>
            </a:r>
          </a:p>
          <a:p>
            <a:pPr eaLnBrk="1" hangingPunct="1">
              <a:buFontTx/>
              <a:buChar char="•"/>
            </a:pPr>
            <a:r>
              <a:rPr lang="en-US" sz="1000" dirty="0" smtClean="0"/>
              <a:t>Seismic events:</a:t>
            </a:r>
          </a:p>
          <a:p>
            <a:pPr lvl="1" eaLnBrk="1" hangingPunct="1">
              <a:buFontTx/>
              <a:buChar char="•"/>
            </a:pPr>
            <a:r>
              <a:rPr lang="en-US" sz="1000" dirty="0" smtClean="0"/>
              <a:t>Can open foundation and abutment joints that can reduce foundation strength.</a:t>
            </a:r>
          </a:p>
          <a:p>
            <a:pPr lvl="1" eaLnBrk="1" hangingPunct="1">
              <a:buFontTx/>
              <a:buChar char="•"/>
            </a:pPr>
            <a:r>
              <a:rPr lang="en-US" sz="1000" dirty="0" smtClean="0"/>
              <a:t>Can increase infiltration of water along bedding planes and lead to erosion of shear zone material by piping.</a:t>
            </a:r>
          </a:p>
          <a:p>
            <a:pPr lvl="1" eaLnBrk="1" hangingPunct="1">
              <a:buFontTx/>
              <a:buChar char="•"/>
            </a:pPr>
            <a:r>
              <a:rPr lang="en-US" sz="1000" dirty="0" smtClean="0"/>
              <a:t>Induces liquefaction, which transforms loose </a:t>
            </a:r>
            <a:r>
              <a:rPr lang="en-US" sz="1000" dirty="0" err="1" smtClean="0"/>
              <a:t>cohesionless</a:t>
            </a:r>
            <a:r>
              <a:rPr lang="en-US" sz="1000" dirty="0" smtClean="0"/>
              <a:t> foundation soil into a fluid mass. Such liquefaction lowers bearing capacity, and induces settlement and or overturning. </a:t>
            </a:r>
          </a:p>
          <a:p>
            <a:pPr lvl="1" eaLnBrk="1" hangingPunct="1">
              <a:buFontTx/>
              <a:buChar char="•"/>
            </a:pPr>
            <a:r>
              <a:rPr lang="en-US" sz="1000" dirty="0" smtClean="0"/>
              <a:t>In Arch Dams, seismic failure occurs in the abutments.</a:t>
            </a:r>
          </a:p>
          <a:p>
            <a:pPr eaLnBrk="1" hangingPunct="1"/>
            <a:endParaRPr lang="en-US" sz="1000"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B743AE6-6242-4F65-900B-BCBC62745A5C}" type="slidenum">
              <a:rPr lang="en-US" smtClean="0"/>
              <a:pPr/>
              <a:t>21</a:t>
            </a:fld>
            <a:endParaRPr lang="en-US" smtClean="0"/>
          </a:p>
        </p:txBody>
      </p:sp>
      <p:sp>
        <p:nvSpPr>
          <p:cNvPr id="87043" name="Rectangle 2"/>
          <p:cNvSpPr>
            <a:spLocks noGrp="1" noRot="1" noChangeAspec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xfrm>
            <a:off x="914400" y="4800600"/>
            <a:ext cx="5029200" cy="3657600"/>
          </a:xfrm>
          <a:noFill/>
          <a:ln/>
        </p:spPr>
        <p:txBody>
          <a:bodyPr/>
          <a:lstStyle/>
          <a:p>
            <a:pPr eaLnBrk="1" hangingPunct="1"/>
            <a:r>
              <a:rPr lang="en-US" smtClean="0"/>
              <a:t>Schematic of boil mechanism. Prominent in low/non-plastic soils. Common in levees along Mississippi and American Rivers.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89EB8D-2C88-4356-BDDC-71DFB65B7978}"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51528B4-22BF-4AC0-8675-4E2123DEA3BE}" type="slidenum">
              <a:rPr lang="en-US" smtClean="0"/>
              <a:pPr/>
              <a:t>23</a:t>
            </a:fld>
            <a:endParaRPr lang="en-US" smtClean="0"/>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The type of seepage illustrated above is difficult to detect since nothing is visible until the embankment starts to collapse, or until a vortex appears in the reservoir.</a:t>
            </a:r>
          </a:p>
          <a:p>
            <a:pPr eaLnBrk="1" hangingPunct="1">
              <a:buFontTx/>
              <a:buChar char="•"/>
            </a:pPr>
            <a:r>
              <a:rPr lang="en-US" smtClean="0"/>
              <a:t>A vortex is the rotational movement that will appear as the water rapidly enters the foundation, same action as pulling the plug in the bathtub.</a:t>
            </a:r>
          </a:p>
          <a:p>
            <a:pPr eaLnBrk="1" hangingPunct="1">
              <a:buFontTx/>
              <a:buChar char="•"/>
            </a:pPr>
            <a:r>
              <a:rPr lang="en-US" smtClean="0"/>
              <a:t>If you happen to be in a boat, get out of there.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Gas</a:t>
            </a:r>
            <a:r>
              <a:rPr lang="pt-BR" dirty="0" smtClean="0"/>
              <a:t> play: </a:t>
            </a:r>
            <a:r>
              <a:rPr lang="en-US" sz="1200" b="0" i="0" kern="1200" dirty="0" smtClean="0">
                <a:solidFill>
                  <a:schemeClr val="tx1"/>
                </a:solidFill>
                <a:effectLst/>
                <a:latin typeface="+mn-lt"/>
                <a:ea typeface="+mn-ea"/>
                <a:cs typeface="+mn-cs"/>
              </a:rPr>
              <a:t>area which has been targeted for exploration due to favorable </a:t>
            </a:r>
            <a:r>
              <a:rPr lang="en-US" sz="1200" b="0" i="0" kern="1200" dirty="0" err="1" smtClean="0">
                <a:solidFill>
                  <a:schemeClr val="tx1"/>
                </a:solidFill>
                <a:effectLst/>
                <a:latin typeface="+mn-lt"/>
                <a:ea typeface="+mn-ea"/>
                <a:cs typeface="+mn-cs"/>
              </a:rPr>
              <a:t>geoseismic</a:t>
            </a:r>
            <a:r>
              <a:rPr lang="en-US" sz="1200" b="0" i="0" kern="1200" dirty="0" smtClean="0">
                <a:solidFill>
                  <a:schemeClr val="tx1"/>
                </a:solidFill>
                <a:effectLst/>
                <a:latin typeface="+mn-lt"/>
                <a:ea typeface="+mn-ea"/>
                <a:cs typeface="+mn-cs"/>
              </a:rPr>
              <a:t> survey results, well logs or production results from a new or “wildcat well” in the area.</a:t>
            </a:r>
          </a:p>
          <a:p>
            <a:r>
              <a:rPr lang="pt-BR" dirty="0" smtClean="0">
                <a:hlinkClick r:id="rId3"/>
              </a:rPr>
              <a:t>http://eaglefordshaleblog.com/2010/03/03/what-is-a-shale-gas-play/</a:t>
            </a:r>
            <a:endParaRPr lang="pt-BR" dirty="0"/>
          </a:p>
        </p:txBody>
      </p:sp>
      <p:sp>
        <p:nvSpPr>
          <p:cNvPr id="4" name="Espaço Reservado para Número de Slide 3"/>
          <p:cNvSpPr>
            <a:spLocks noGrp="1"/>
          </p:cNvSpPr>
          <p:nvPr>
            <p:ph type="sldNum" sz="quarter" idx="10"/>
          </p:nvPr>
        </p:nvSpPr>
        <p:spPr/>
        <p:txBody>
          <a:bodyPr/>
          <a:lstStyle/>
          <a:p>
            <a:fld id="{E90229A0-707A-448E-B9BD-36E4672ECE1D}" type="slidenum">
              <a:rPr lang="en-US" smtClean="0"/>
              <a:pPr/>
              <a:t>25</a:t>
            </a:fld>
            <a:endParaRPr lang="en-US"/>
          </a:p>
        </p:txBody>
      </p:sp>
    </p:spTree>
    <p:extLst>
      <p:ext uri="{BB962C8B-B14F-4D97-AF65-F5344CB8AC3E}">
        <p14:creationId xmlns:p14="http://schemas.microsoft.com/office/powerpoint/2010/main" val="149290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47021CB-33F9-419B-9233-187F24CBDF78}" type="slidenum">
              <a:rPr lang="en-US" smtClean="0"/>
              <a:pPr/>
              <a:t>27</a:t>
            </a:fld>
            <a:endParaRPr lang="en-US" smtClean="0"/>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xfrm>
            <a:off x="914400" y="4800600"/>
            <a:ext cx="5029200" cy="3657600"/>
          </a:xfrm>
          <a:noFill/>
          <a:ln/>
        </p:spPr>
        <p:txBody>
          <a:bodyPr/>
          <a:lstStyle/>
          <a:p>
            <a:pPr eaLnBrk="1" hangingPunct="1"/>
            <a:r>
              <a:rPr lang="en-US" smtClean="0"/>
              <a:t>Example of internal chimney and blanket drain.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3AF7CF5-293C-4680-8C71-E5AB19F7AEF8}" type="slidenum">
              <a:rPr lang="en-US" smtClean="0"/>
              <a:pPr/>
              <a:t>28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p:spPr>
        <p:txBody>
          <a:bodyPr/>
          <a:lstStyle/>
          <a:p>
            <a:pPr eaLnBrk="1" hangingPunct="1"/>
            <a:r>
              <a:rPr lang="en-US" smtClean="0"/>
              <a:t>Emphasize the need to keep open and functioning.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2DC7D04-979F-4D45-998C-6D680CA5C02E}" type="slidenum">
              <a:rPr lang="en-US" smtClean="0"/>
              <a:pPr/>
              <a:t>29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r>
              <a:rPr lang="en-US" smtClean="0"/>
              <a:t>Example of neglected maintenance or remedial repairs.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C67724A-05DC-47A4-ABD7-CB88DF7565D6}" type="slidenum">
              <a:rPr lang="en-US" smtClean="0"/>
              <a:pPr/>
              <a:t>30</a:t>
            </a:fld>
            <a:endParaRPr lang="en-US" smtClean="0"/>
          </a:p>
        </p:txBody>
      </p:sp>
      <p:sp>
        <p:nvSpPr>
          <p:cNvPr id="93187" name="Rectangle 2"/>
          <p:cNvSpPr>
            <a:spLocks noGrp="1" noChangeArrowheads="1"/>
          </p:cNvSpPr>
          <p:nvPr>
            <p:ph type="body" idx="1"/>
          </p:nvPr>
        </p:nvSpPr>
        <p:spPr>
          <a:xfrm>
            <a:off x="914400" y="4800600"/>
            <a:ext cx="5029200" cy="3657600"/>
          </a:xfrm>
          <a:noFill/>
          <a:ln/>
        </p:spPr>
        <p:txBody>
          <a:bodyPr/>
          <a:lstStyle/>
          <a:p>
            <a:pPr eaLnBrk="1" hangingPunct="1">
              <a:spcBef>
                <a:spcPct val="0"/>
              </a:spcBef>
            </a:pPr>
            <a:r>
              <a:rPr lang="en-US" sz="2800" smtClean="0">
                <a:solidFill>
                  <a:srgbClr val="FAFD00"/>
                </a:solidFill>
              </a:rPr>
              <a:t>Curwensville Dam, PA </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00DA346-F498-49B3-A4FA-8EDBA5007CC5}" type="slidenum">
              <a:rPr lang="en-US" smtClean="0"/>
              <a:pPr/>
              <a:t>31</a:t>
            </a:fld>
            <a:endParaRPr lang="en-US" smtClean="0"/>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Go down list o measures to control leakage.</a:t>
            </a:r>
          </a:p>
          <a:p>
            <a:pPr eaLnBrk="1" hangingPunct="1">
              <a:buFontTx/>
              <a:buChar char="•"/>
            </a:pPr>
            <a:r>
              <a:rPr lang="en-US" smtClean="0"/>
              <a:t>Add toe trenches and relief wells-see next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9D41883-7840-4EC9-92FD-5AFC0D477E57}" type="slidenum">
              <a:rPr lang="en-US" smtClean="0"/>
              <a:pPr/>
              <a:t>33</a:t>
            </a:fld>
            <a:endParaRPr lang="en-US" smtClean="0"/>
          </a:p>
        </p:txBody>
      </p:sp>
      <p:sp>
        <p:nvSpPr>
          <p:cNvPr id="95235" name="Rectangle 2"/>
          <p:cNvSpPr>
            <a:spLocks noGrp="1" noRot="1" noChangeAspect="1" noChangeArrowheads="1" noTextEdit="1"/>
          </p:cNvSpPr>
          <p:nvPr>
            <p:ph type="sldImg"/>
          </p:nvPr>
        </p:nvSpPr>
        <p:spPr>
          <a:xfrm>
            <a:off x="1150938" y="692150"/>
            <a:ext cx="4556125" cy="3416300"/>
          </a:xfrm>
          <a:ln/>
        </p:spPr>
      </p:sp>
      <p:sp>
        <p:nvSpPr>
          <p:cNvPr id="95236"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Example of how to treat seepage exiting an embankment. Mention heroic measures.</a:t>
            </a:r>
          </a:p>
          <a:p>
            <a:pPr eaLnBrk="1" hangingPunct="1">
              <a:buFontTx/>
              <a:buChar char="•"/>
            </a:pPr>
            <a:r>
              <a:rPr lang="en-US" smtClean="0"/>
              <a:t>Fabric for short term solution only. Clog.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5C78AC6-0749-4B95-8B8E-361D64EE0A97}" type="slidenum">
              <a:rPr lang="en-US" smtClean="0"/>
              <a:pPr/>
              <a:t>4</a:t>
            </a:fld>
            <a:endParaRPr lang="en-US" smtClean="0"/>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Infiltration of water along bedding planes can lead to erosion of joint filler or shear zone material by piping. </a:t>
            </a:r>
          </a:p>
          <a:p>
            <a:pPr eaLnBrk="1" hangingPunct="1">
              <a:buFontTx/>
              <a:buChar char="•"/>
            </a:pPr>
            <a:r>
              <a:rPr lang="en-US" smtClean="0"/>
              <a:t>The process can cause strength reduction as well as lead to sliding, settlement or overturning due to undermining of the dam.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B94CC0A-8DF0-41E1-8D16-73EF1DAEF2C5}" type="slidenum">
              <a:rPr lang="en-US" smtClean="0"/>
              <a:pPr/>
              <a:t>34</a:t>
            </a:fld>
            <a:endParaRPr lang="en-US" smtClean="0"/>
          </a:p>
        </p:txBody>
      </p:sp>
      <p:sp>
        <p:nvSpPr>
          <p:cNvPr id="962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62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62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62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6263"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FontTx/>
              <a:buChar char="•"/>
            </a:pPr>
            <a:r>
              <a:rPr lang="en-US" smtClean="0"/>
              <a:t>Example of emergency treatment for boil.</a:t>
            </a:r>
          </a:p>
          <a:p>
            <a:pPr eaLnBrk="1" hangingPunct="1">
              <a:buFontTx/>
              <a:buChar char="•"/>
            </a:pPr>
            <a:r>
              <a:rPr lang="en-US" smtClean="0"/>
              <a:t>Sand bag to contain sediment and increase downstream pool elevation. Reduces head driving the boil.</a:t>
            </a:r>
          </a:p>
        </p:txBody>
      </p:sp>
      <p:sp>
        <p:nvSpPr>
          <p:cNvPr id="96264"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7B77DF2-29B5-404C-B233-FA37CA64A08E}" type="slidenum">
              <a:rPr lang="en-US" smtClean="0"/>
              <a:pPr/>
              <a:t>35</a:t>
            </a:fld>
            <a:endParaRPr lang="en-US" smtClean="0"/>
          </a:p>
        </p:txBody>
      </p:sp>
      <p:sp>
        <p:nvSpPr>
          <p:cNvPr id="972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72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72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72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7287"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Clr>
                <a:srgbClr val="FF3300"/>
              </a:buClr>
              <a:buFontTx/>
              <a:buChar char="•"/>
            </a:pPr>
            <a:r>
              <a:rPr lang="en-US" smtClean="0">
                <a:solidFill>
                  <a:srgbClr val="FFFF00"/>
                </a:solidFill>
              </a:rPr>
              <a:t>Prior to 1970, seepage collars were used on several projects.  Experienced problems with inadequate compaction and or inadequate drainage</a:t>
            </a:r>
          </a:p>
          <a:p>
            <a:pPr eaLnBrk="1" hangingPunct="1">
              <a:buFontTx/>
              <a:buChar char="•"/>
            </a:pPr>
            <a:r>
              <a:rPr lang="en-US" smtClean="0">
                <a:solidFill>
                  <a:srgbClr val="FFFF00"/>
                </a:solidFill>
              </a:rPr>
              <a:t>Guidance to eliminate seepage collars and add appropriate filters and drainage - 1971 </a:t>
            </a:r>
          </a:p>
          <a:p>
            <a:pPr eaLnBrk="1" hangingPunct="1"/>
            <a:endParaRPr lang="en-US" smtClean="0"/>
          </a:p>
        </p:txBody>
      </p:sp>
      <p:sp>
        <p:nvSpPr>
          <p:cNvPr id="97288"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4E97EB6-D976-43ED-8D7C-305073A1A8F8}" type="slidenum">
              <a:rPr lang="en-US" smtClean="0"/>
              <a:pPr/>
              <a:t>36</a:t>
            </a:fld>
            <a:endParaRPr lang="en-US" smtClean="0"/>
          </a:p>
        </p:txBody>
      </p:sp>
      <p:sp>
        <p:nvSpPr>
          <p:cNvPr id="9830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830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830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831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8311"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FontTx/>
              <a:buChar char="•"/>
            </a:pPr>
            <a:r>
              <a:rPr lang="en-US" smtClean="0"/>
              <a:t>Filters retain protected material, allow relatively free movement of water, and have sufficient discharge capacity.</a:t>
            </a:r>
          </a:p>
          <a:p>
            <a:pPr eaLnBrk="1" hangingPunct="1">
              <a:buFontTx/>
              <a:buChar char="•"/>
            </a:pPr>
            <a:endParaRPr lang="en-US" smtClean="0"/>
          </a:p>
        </p:txBody>
      </p:sp>
      <p:sp>
        <p:nvSpPr>
          <p:cNvPr id="98312"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C635F9D-B216-4D93-B993-300CBE5E5010}" type="slidenum">
              <a:rPr lang="en-US" smtClean="0"/>
              <a:pPr/>
              <a:t>37</a:t>
            </a:fld>
            <a:endParaRPr lang="en-US" smtClean="0"/>
          </a:p>
        </p:txBody>
      </p:sp>
      <p:sp>
        <p:nvSpPr>
          <p:cNvPr id="9933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9933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9933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9933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99335"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buFontTx/>
              <a:buChar char="•"/>
            </a:pPr>
            <a:r>
              <a:rPr lang="en-US" smtClean="0"/>
              <a:t>Review type slopes</a:t>
            </a:r>
          </a:p>
          <a:p>
            <a:pPr eaLnBrk="1" hangingPunct="1">
              <a:buFontTx/>
              <a:buChar char="•"/>
            </a:pPr>
            <a:r>
              <a:rPr lang="en-US" smtClean="0"/>
              <a:t>Failure modes in following slides.</a:t>
            </a:r>
          </a:p>
        </p:txBody>
      </p:sp>
      <p:sp>
        <p:nvSpPr>
          <p:cNvPr id="99336"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2CE21CA-9F4C-4A57-A20A-A04E94EEC3A5}" type="slidenum">
              <a:rPr lang="en-US" smtClean="0"/>
              <a:pPr/>
              <a:t>38</a:t>
            </a:fld>
            <a:endParaRPr lang="en-US" smtClean="0"/>
          </a:p>
        </p:txBody>
      </p:sp>
      <p:sp>
        <p:nvSpPr>
          <p:cNvPr id="100355" name="Rectangle 2"/>
          <p:cNvSpPr>
            <a:spLocks noGrp="1" noRot="1" noChangeAspect="1" noChangeArrowheads="1" noTextEdit="1"/>
          </p:cNvSpPr>
          <p:nvPr>
            <p:ph type="sldImg"/>
          </p:nvPr>
        </p:nvSpPr>
        <p:spPr>
          <a:xfrm>
            <a:off x="1150938" y="692150"/>
            <a:ext cx="4556125" cy="3416300"/>
          </a:xfrm>
          <a:ln/>
        </p:spPr>
      </p:sp>
      <p:sp>
        <p:nvSpPr>
          <p:cNvPr id="100356" name="Rectangle 3"/>
          <p:cNvSpPr>
            <a:spLocks noGrp="1" noChangeArrowheads="1"/>
          </p:cNvSpPr>
          <p:nvPr>
            <p:ph type="body" idx="1"/>
          </p:nvPr>
        </p:nvSpPr>
        <p:spPr>
          <a:xfrm>
            <a:off x="914400" y="4800600"/>
            <a:ext cx="5029200" cy="3657600"/>
          </a:xfrm>
          <a:noFill/>
          <a:ln/>
        </p:spPr>
        <p:txBody>
          <a:bodyPr/>
          <a:lstStyle/>
          <a:p>
            <a:pPr eaLnBrk="1" hangingPunct="1"/>
            <a:r>
              <a:rPr lang="en-US" smtClean="0"/>
              <a:t>Within the slope.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06A958C-98C9-4FF7-AA78-6A164E5110E5}" type="slidenum">
              <a:rPr lang="en-US" smtClean="0"/>
              <a:pPr/>
              <a:t>39</a:t>
            </a:fld>
            <a:endParaRPr lang="en-US" smtClean="0"/>
          </a:p>
        </p:txBody>
      </p:sp>
      <p:sp>
        <p:nvSpPr>
          <p:cNvPr id="1013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p>
        </p:txBody>
      </p:sp>
      <p:sp>
        <p:nvSpPr>
          <p:cNvPr id="1013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i="1">
                <a:latin typeface="Times New Roman" pitchFamily="18" charset="0"/>
              </a:rPr>
              <a:t>2</a:t>
            </a:r>
          </a:p>
        </p:txBody>
      </p:sp>
      <p:sp>
        <p:nvSpPr>
          <p:cNvPr id="1013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p>
        </p:txBody>
      </p:sp>
      <p:sp>
        <p:nvSpPr>
          <p:cNvPr id="1013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p>
        </p:txBody>
      </p:sp>
      <p:sp>
        <p:nvSpPr>
          <p:cNvPr id="101383" name="Rectangle 6"/>
          <p:cNvSpPr>
            <a:spLocks noGrp="1" noChangeArrowheads="1"/>
          </p:cNvSpPr>
          <p:nvPr>
            <p:ph type="body" idx="1"/>
          </p:nvPr>
        </p:nvSpPr>
        <p:spPr>
          <a:xfrm>
            <a:off x="914400" y="4800600"/>
            <a:ext cx="5029200" cy="3657600"/>
          </a:xfrm>
          <a:noFill/>
          <a:ln/>
        </p:spPr>
        <p:txBody>
          <a:bodyPr lIns="92075" tIns="46038" rIns="92075" bIns="46038"/>
          <a:lstStyle/>
          <a:p>
            <a:pPr eaLnBrk="1" hangingPunct="1"/>
            <a:r>
              <a:rPr lang="en-US" smtClean="0"/>
              <a:t>Example of shallow slide.</a:t>
            </a:r>
          </a:p>
        </p:txBody>
      </p:sp>
      <p:sp>
        <p:nvSpPr>
          <p:cNvPr id="101384"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2A656A0-BE26-4821-82C3-A1F325CB2C00}" type="slidenum">
              <a:rPr lang="en-US" smtClean="0"/>
              <a:pPr/>
              <a:t>40</a:t>
            </a:fld>
            <a:endParaRPr lang="en-US" smtClean="0"/>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800600"/>
            <a:ext cx="5029200" cy="3657600"/>
          </a:xfrm>
          <a:noFill/>
          <a:ln/>
        </p:spPr>
        <p:txBody>
          <a:bodyPr/>
          <a:lstStyle/>
          <a:p>
            <a:pPr eaLnBrk="1" hangingPunct="1"/>
            <a:r>
              <a:rPr lang="en-US" smtClean="0"/>
              <a:t>Extends into the foundation.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38BC2B1-572E-4362-BDB8-A289592D7CC9}" type="slidenum">
              <a:rPr lang="en-US" smtClean="0"/>
              <a:pPr/>
              <a:t>41</a:t>
            </a:fld>
            <a:endParaRPr lang="en-US" smtClean="0"/>
          </a:p>
        </p:txBody>
      </p:sp>
      <p:sp>
        <p:nvSpPr>
          <p:cNvPr id="103427" name="Rectangle 2"/>
          <p:cNvSpPr>
            <a:spLocks noGrp="1" noChangeArrowheads="1"/>
          </p:cNvSpPr>
          <p:nvPr>
            <p:ph type="body" idx="1"/>
          </p:nvPr>
        </p:nvSpPr>
        <p:spPr>
          <a:xfrm>
            <a:off x="914400" y="4800600"/>
            <a:ext cx="5029200" cy="3657600"/>
          </a:xfrm>
          <a:noFill/>
          <a:ln/>
        </p:spPr>
        <p:txBody>
          <a:bodyPr/>
          <a:lstStyle/>
          <a:p>
            <a:pPr eaLnBrk="1" hangingPunct="1"/>
            <a:r>
              <a:rPr lang="en-US" smtClean="0"/>
              <a:t>Example of deep slide. Looks the same, but note displacement in downstream area.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3DD1CC1-5C29-4D86-B220-1BB241F8ABC4}" type="slidenum">
              <a:rPr lang="en-US" smtClean="0"/>
              <a:pPr/>
              <a:t>42</a:t>
            </a:fld>
            <a:endParaRPr lang="en-US" smtClean="0"/>
          </a:p>
        </p:txBody>
      </p:sp>
      <p:sp>
        <p:nvSpPr>
          <p:cNvPr id="104451" name="Rectangle 2"/>
          <p:cNvSpPr>
            <a:spLocks noGrp="1" noChangeArrowheads="1"/>
          </p:cNvSpPr>
          <p:nvPr>
            <p:ph type="body" idx="1"/>
          </p:nvPr>
        </p:nvSpPr>
        <p:spPr>
          <a:xfrm>
            <a:off x="914400" y="4800600"/>
            <a:ext cx="5029200" cy="3657600"/>
          </a:xfrm>
          <a:noFill/>
          <a:ln/>
        </p:spPr>
        <p:txBody>
          <a:bodyPr/>
          <a:lstStyle/>
          <a:p>
            <a:pPr eaLnBrk="1" hangingPunct="1"/>
            <a:r>
              <a:rPr lang="en-US" smtClean="0"/>
              <a:t>Example of abutment/reservoir rim slide.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C8F19F6-A9AF-4001-B028-A705E3945B6F}" type="slidenum">
              <a:rPr lang="en-US" smtClean="0"/>
              <a:pPr/>
              <a:t>43</a:t>
            </a:fld>
            <a:endParaRPr lang="en-US" smtClean="0"/>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800600"/>
            <a:ext cx="5029200" cy="3657600"/>
          </a:xfrm>
          <a:noFill/>
          <a:ln/>
        </p:spPr>
        <p:txBody>
          <a:bodyPr/>
          <a:lstStyle/>
          <a:p>
            <a:pPr eaLnBrk="1" hangingPunct="1"/>
            <a:r>
              <a:rPr lang="en-US" sz="700" smtClean="0"/>
              <a:t>Example of spillway erosion, February 1993.</a:t>
            </a:r>
          </a:p>
          <a:p>
            <a:pPr eaLnBrk="1" hangingPunct="1"/>
            <a:endParaRPr lang="en-US" sz="700" smtClean="0"/>
          </a:p>
          <a:p>
            <a:pPr eaLnBrk="1" hangingPunct="1"/>
            <a:r>
              <a:rPr lang="en-US" sz="700" smtClean="0"/>
              <a:t>Recent Texas floods, erosion block downstream area causing floodwaters to back-up.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E550AD3-2138-49F6-8311-EBCB0140ED95}" type="slidenum">
              <a:rPr lang="en-US" smtClean="0"/>
              <a:pPr/>
              <a:t>5</a:t>
            </a:fld>
            <a:endParaRPr lang="en-US" smtClean="0"/>
          </a:p>
        </p:txBody>
      </p:sp>
      <p:sp>
        <p:nvSpPr>
          <p:cNvPr id="70659" name="Rectangle 2"/>
          <p:cNvSpPr>
            <a:spLocks noGrp="1" noRot="1" noChangeAspect="1"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Without proper means to relieve water seepage induced by the reservoir, it can literally caused the dam to float.</a:t>
            </a:r>
          </a:p>
          <a:p>
            <a:pPr eaLnBrk="1" hangingPunct="1">
              <a:buFontTx/>
              <a:buChar char="•"/>
            </a:pPr>
            <a:r>
              <a:rPr lang="en-US" smtClean="0"/>
              <a:t>During an earthquake excessive movements can open up faults and cracks in the foundation, which result in increased seepage and a corresponding rapid increase in uplift pressure.</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F290335-BDE0-49A7-97A7-947C189CAD7C}" type="slidenum">
              <a:rPr lang="en-US" smtClean="0"/>
              <a:pPr/>
              <a:t>44</a:t>
            </a:fld>
            <a:endParaRPr lang="en-US" smtClean="0"/>
          </a:p>
        </p:txBody>
      </p:sp>
      <p:sp>
        <p:nvSpPr>
          <p:cNvPr id="106499" name="Rectangle 2"/>
          <p:cNvSpPr>
            <a:spLocks noGrp="1" noRot="1" noChangeAspect="1" noChangeArrowheads="1" noTextEdit="1"/>
          </p:cNvSpPr>
          <p:nvPr>
            <p:ph type="sldImg"/>
          </p:nvPr>
        </p:nvSpPr>
        <p:spPr>
          <a:xfrm>
            <a:off x="1144588" y="685800"/>
            <a:ext cx="4572000" cy="34290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0229A0-707A-448E-B9BD-36E4672ECE1D}" type="slidenum">
              <a:rPr lang="en-US" smtClean="0"/>
              <a:pPr/>
              <a:t>45</a:t>
            </a:fld>
            <a:endParaRPr lang="en-US"/>
          </a:p>
        </p:txBody>
      </p:sp>
    </p:spTree>
    <p:extLst>
      <p:ext uri="{BB962C8B-B14F-4D97-AF65-F5344CB8AC3E}">
        <p14:creationId xmlns:p14="http://schemas.microsoft.com/office/powerpoint/2010/main" val="2159922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D1A1805-DCF9-4BED-9CCA-EF15572FCD90}" type="slidenum">
              <a:rPr lang="en-US" smtClean="0"/>
              <a:pPr/>
              <a:t>46</a:t>
            </a:fld>
            <a:endParaRPr lang="en-US" smtClean="0"/>
          </a:p>
        </p:txBody>
      </p:sp>
      <p:sp>
        <p:nvSpPr>
          <p:cNvPr id="107523" name="Rectangle 2"/>
          <p:cNvSpPr>
            <a:spLocks noGrp="1" noRot="1" noChangeAspect="1" noChangeArrowheads="1" noTextEdit="1"/>
          </p:cNvSpPr>
          <p:nvPr>
            <p:ph type="sldImg"/>
          </p:nvPr>
        </p:nvSpPr>
        <p:spPr>
          <a:xfrm>
            <a:off x="1144588" y="685800"/>
            <a:ext cx="4572000" cy="34290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9BB288E-9F59-4BDE-BC3D-BBFB08A2FCDB}" type="slidenum">
              <a:rPr lang="en-US" smtClean="0"/>
              <a:pPr/>
              <a:t>47</a:t>
            </a:fld>
            <a:endParaRPr lang="en-US" smtClean="0"/>
          </a:p>
        </p:txBody>
      </p:sp>
      <p:sp>
        <p:nvSpPr>
          <p:cNvPr id="108547" name="Rectangle 2"/>
          <p:cNvSpPr>
            <a:spLocks noGrp="1" noRot="1" noChangeAspect="1" noChangeArrowheads="1" noTextEdit="1"/>
          </p:cNvSpPr>
          <p:nvPr>
            <p:ph type="sldImg"/>
          </p:nvPr>
        </p:nvSpPr>
        <p:spPr>
          <a:xfrm>
            <a:off x="1144588" y="685800"/>
            <a:ext cx="4572000" cy="34290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99B17C8-547D-45ED-8F88-B65C4C53D55D}" type="slidenum">
              <a:rPr lang="en-US" smtClean="0"/>
              <a:pPr/>
              <a:t>50</a:t>
            </a:fld>
            <a:endParaRPr lang="en-US" smtClean="0"/>
          </a:p>
        </p:txBody>
      </p:sp>
      <p:sp>
        <p:nvSpPr>
          <p:cNvPr id="109571" name="Rectangle 2"/>
          <p:cNvSpPr>
            <a:spLocks noGrp="1" noRot="1" noChangeAspect="1" noChangeArrowheads="1" noTextEdit="1"/>
          </p:cNvSpPr>
          <p:nvPr>
            <p:ph type="sldImg"/>
          </p:nvPr>
        </p:nvSpPr>
        <p:spPr>
          <a:xfrm>
            <a:off x="1144588" y="685800"/>
            <a:ext cx="4572000" cy="34290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F2B9DFB-C2BE-41DD-A472-8D77902B024F}" type="slidenum">
              <a:rPr lang="en-US" smtClean="0"/>
              <a:pPr/>
              <a:t>52</a:t>
            </a:fld>
            <a:endParaRPr lang="en-US" smtClean="0"/>
          </a:p>
        </p:txBody>
      </p:sp>
      <p:sp>
        <p:nvSpPr>
          <p:cNvPr id="110595" name="Rectangle 2"/>
          <p:cNvSpPr>
            <a:spLocks noGrp="1" noRot="1" noChangeAspect="1" noChangeArrowheads="1" noTextEdit="1"/>
          </p:cNvSpPr>
          <p:nvPr>
            <p:ph type="sldImg"/>
          </p:nvPr>
        </p:nvSpPr>
        <p:spPr>
          <a:xfrm>
            <a:off x="1144588" y="685800"/>
            <a:ext cx="4572000" cy="3429000"/>
          </a:xfrm>
          <a:ln/>
        </p:spPr>
      </p:sp>
      <p:sp>
        <p:nvSpPr>
          <p:cNvPr id="1105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7A3CE1B-9BCC-47D7-B5A2-B64EB94B9AFA}" type="slidenum">
              <a:rPr lang="en-US" smtClean="0"/>
              <a:pPr/>
              <a:t>53</a:t>
            </a:fld>
            <a:endParaRPr lang="en-US" smtClean="0"/>
          </a:p>
        </p:txBody>
      </p:sp>
      <p:sp>
        <p:nvSpPr>
          <p:cNvPr id="111619" name="Rectangle 2"/>
          <p:cNvSpPr>
            <a:spLocks noGrp="1" noRot="1" noChangeAspect="1" noChangeArrowheads="1" noTextEdit="1"/>
          </p:cNvSpPr>
          <p:nvPr>
            <p:ph type="sldImg"/>
          </p:nvPr>
        </p:nvSpPr>
        <p:spPr>
          <a:xfrm>
            <a:off x="1144588" y="685800"/>
            <a:ext cx="4572000" cy="34290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5175" cy="3430588"/>
          </a:xfrm>
          <a:ln/>
        </p:spPr>
      </p:sp>
      <p:sp>
        <p:nvSpPr>
          <p:cNvPr id="94211" name="Rectangle 3"/>
          <p:cNvSpPr>
            <a:spLocks noGrp="1" noChangeArrowheads="1"/>
          </p:cNvSpPr>
          <p:nvPr>
            <p:ph type="body" idx="1"/>
          </p:nvPr>
        </p:nvSpPr>
        <p:spPr bwMode="auto">
          <a:xfrm>
            <a:off x="914400" y="4346681"/>
            <a:ext cx="5029200" cy="4111084"/>
          </a:xfrm>
          <a:prstGeom prst="rect">
            <a:avLst/>
          </a:prstGeom>
          <a:solidFill>
            <a:srgbClr val="FFFFFF"/>
          </a:solidFill>
          <a:ln>
            <a:solidFill>
              <a:srgbClr val="000000"/>
            </a:solidFill>
            <a:miter lim="800000"/>
            <a:headEnd/>
            <a:tailEnd/>
          </a:ln>
        </p:spPr>
        <p:txBody>
          <a:bodyPr lIns="89639" tIns="44821" rIns="89639" bIns="44821"/>
          <a:lstStyle/>
          <a:p>
            <a:pPr defTabSz="903288">
              <a:spcBef>
                <a:spcPct val="0"/>
              </a:spcBef>
            </a:pPr>
            <a:endParaRPr lang="en-US" sz="23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EF7E82E-55AB-431E-BCAF-C56A322539D7}" type="slidenum">
              <a:rPr lang="en-US" smtClean="0"/>
              <a:pPr/>
              <a:t>55</a:t>
            </a:fld>
            <a:endParaRPr lang="en-US" smtClean="0"/>
          </a:p>
        </p:txBody>
      </p:sp>
      <p:sp>
        <p:nvSpPr>
          <p:cNvPr id="112643" name="Rectangle 2"/>
          <p:cNvSpPr>
            <a:spLocks noGrp="1" noRot="1" noChangeAspect="1" noChangeArrowheads="1" noTextEdit="1"/>
          </p:cNvSpPr>
          <p:nvPr>
            <p:ph type="sldImg"/>
          </p:nvPr>
        </p:nvSpPr>
        <p:spPr>
          <a:xfrm>
            <a:off x="1144588" y="685800"/>
            <a:ext cx="4572000" cy="34290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57A78A1-D059-4067-93C8-D364BE168148}" type="slidenum">
              <a:rPr lang="en-US" smtClean="0"/>
              <a:pPr/>
              <a:t>56</a:t>
            </a:fld>
            <a:endParaRPr lang="en-US" smtClean="0"/>
          </a:p>
        </p:txBody>
      </p:sp>
      <p:sp>
        <p:nvSpPr>
          <p:cNvPr id="113667" name="Rectangle 2"/>
          <p:cNvSpPr>
            <a:spLocks noGrp="1" noRot="1" noChangeAspect="1" noChangeArrowheads="1" noTextEdit="1"/>
          </p:cNvSpPr>
          <p:nvPr>
            <p:ph type="sldImg"/>
          </p:nvPr>
        </p:nvSpPr>
        <p:spPr>
          <a:xfrm>
            <a:off x="1144588" y="685800"/>
            <a:ext cx="4572000" cy="3429000"/>
          </a:xfrm>
          <a:ln/>
        </p:spPr>
      </p:sp>
      <p:sp>
        <p:nvSpPr>
          <p:cNvPr id="1136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B4EF395-E3B0-4FBB-8C2F-BC2A631BC099}" type="slidenum">
              <a:rPr lang="en-US" smtClean="0"/>
              <a:pPr/>
              <a:t>6</a:t>
            </a:fld>
            <a:endParaRPr lang="en-US" smtClean="0"/>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xfrm>
            <a:off x="914400" y="4800600"/>
            <a:ext cx="5029200" cy="3657600"/>
          </a:xfrm>
          <a:noFill/>
          <a:ln/>
        </p:spPr>
        <p:txBody>
          <a:bodyPr/>
          <a:lstStyle/>
          <a:p>
            <a:pPr eaLnBrk="1" hangingPunct="1"/>
            <a:r>
              <a:rPr lang="en-US" smtClean="0"/>
              <a:t>Flow erosion undermines the structure and can causes sliding and overturning.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83FBA20-1142-43DF-B6E3-CA7FAC99BF54}" type="slidenum">
              <a:rPr lang="en-US" smtClean="0"/>
              <a:pPr/>
              <a:t>57</a:t>
            </a:fld>
            <a:endParaRPr lang="en-US" smtClean="0"/>
          </a:p>
        </p:txBody>
      </p:sp>
      <p:sp>
        <p:nvSpPr>
          <p:cNvPr id="114691" name="Rectangle 2"/>
          <p:cNvSpPr>
            <a:spLocks noGrp="1" noRot="1" noChangeAspect="1" noChangeArrowheads="1" noTextEdit="1"/>
          </p:cNvSpPr>
          <p:nvPr>
            <p:ph type="sldImg"/>
          </p:nvPr>
        </p:nvSpPr>
        <p:spPr>
          <a:xfrm>
            <a:off x="1144588" y="685800"/>
            <a:ext cx="4572000" cy="3429000"/>
          </a:xfrm>
          <a:ln/>
        </p:spPr>
      </p:sp>
      <p:sp>
        <p:nvSpPr>
          <p:cNvPr id="1146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A430B97-8220-414B-883C-D819351E3258}" type="slidenum">
              <a:rPr lang="en-US" smtClean="0"/>
              <a:pPr/>
              <a:t>58</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72BF7F9-2E5F-4DB8-94C9-A7960EC5A9DD}" type="slidenum">
              <a:rPr lang="en-US" smtClean="0"/>
              <a:pPr/>
              <a:t>59</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F1A7172-CE6D-43C5-AAE7-CB9480521928}" type="slidenum">
              <a:rPr lang="en-US" smtClean="0"/>
              <a:pPr/>
              <a:t>60</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FD9A863-43C7-45C4-99FE-DB1C5F0C1679}" type="slidenum">
              <a:rPr lang="en-US" smtClean="0"/>
              <a:pPr/>
              <a:t>63</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3691A5D-FDD5-4B7C-86EC-1C67F9E8AE8A}" type="slidenum">
              <a:rPr lang="en-US" smtClean="0"/>
              <a:pPr/>
              <a:t>7</a:t>
            </a:fld>
            <a:endParaRPr lang="en-US" smtClean="0"/>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smtClean="0"/>
              <a:t>Hydrostatic loads push the dam downstream, inducing shear failure along the concrete-rock contact or within the rock foundation.</a:t>
            </a:r>
          </a:p>
          <a:p>
            <a:pPr eaLnBrk="1" hangingPunct="1">
              <a:buFontTx/>
              <a:buChar char="•"/>
            </a:pPr>
            <a:r>
              <a:rPr lang="en-US" sz="1000" smtClean="0"/>
              <a:t>Sliding failures often result from deficiencies in the foundation.</a:t>
            </a:r>
          </a:p>
          <a:p>
            <a:pPr lvl="1" eaLnBrk="1" hangingPunct="1">
              <a:buFontTx/>
              <a:buChar char="•"/>
            </a:pPr>
            <a:r>
              <a:rPr lang="en-US" sz="1000" smtClean="0"/>
              <a:t>Low foundation strength.</a:t>
            </a:r>
          </a:p>
          <a:p>
            <a:pPr lvl="1" eaLnBrk="1" hangingPunct="1">
              <a:buFontTx/>
              <a:buChar char="•"/>
            </a:pPr>
            <a:r>
              <a:rPr lang="en-US" sz="1000" smtClean="0"/>
              <a:t>Bedding planes and joints containing weak materials.</a:t>
            </a:r>
          </a:p>
          <a:p>
            <a:pPr lvl="1" eaLnBrk="1" hangingPunct="1">
              <a:buFontTx/>
              <a:buChar char="•"/>
            </a:pPr>
            <a:r>
              <a:rPr lang="en-US" sz="1000" smtClean="0"/>
              <a:t>Seams of pervious material, if seepage through them is not controlled to prevent detrimental uplift.</a:t>
            </a:r>
          </a:p>
          <a:p>
            <a:pPr lvl="1" eaLnBrk="1" hangingPunct="1">
              <a:buFontTx/>
              <a:buChar char="•"/>
            </a:pPr>
            <a:r>
              <a:rPr lang="en-US" sz="1000" smtClean="0"/>
              <a:t>Infiltration of water along bedding planes due to open cracks and fissures can cause reduced foundation shear strength.</a:t>
            </a:r>
          </a:p>
          <a:p>
            <a:pPr lvl="1" eaLnBrk="1" hangingPunct="1">
              <a:buFontTx/>
              <a:buChar char="•"/>
            </a:pPr>
            <a:r>
              <a:rPr lang="en-US" sz="1000" smtClean="0"/>
              <a:t>Faults and shear zones.</a:t>
            </a:r>
          </a:p>
          <a:p>
            <a:pPr eaLnBrk="1" hangingPunct="1"/>
            <a:endParaRPr lang="en-US" sz="1000" smtClean="0"/>
          </a:p>
          <a:p>
            <a:pPr eaLnBrk="1" hangingPunct="1"/>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0AA8570-B9C5-486C-ACF1-B18CEA2A154A}" type="slidenum">
              <a:rPr lang="en-US" smtClean="0"/>
              <a:pPr/>
              <a:t>8</a:t>
            </a:fld>
            <a:endParaRPr lang="en-US" smtClean="0"/>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mtClean="0"/>
              <a:t>Add grout curtains to reduce uplift pressures.</a:t>
            </a:r>
          </a:p>
          <a:p>
            <a:pPr eaLnBrk="1" hangingPunct="1">
              <a:buFontTx/>
              <a:buChar char="•"/>
            </a:pPr>
            <a:r>
              <a:rPr lang="en-US" smtClean="0"/>
              <a:t>Add foundation drains to reduce uplift pressures.</a:t>
            </a:r>
          </a:p>
          <a:p>
            <a:pPr eaLnBrk="1" hangingPunct="1">
              <a:buFontTx/>
              <a:buChar char="•"/>
            </a:pPr>
            <a:r>
              <a:rPr lang="en-US" smtClean="0"/>
              <a:t>Add grout blankets (consolidation grout) to improve bearing and resistance to overturning. It also seals joints and reduces seepage.</a:t>
            </a:r>
          </a:p>
          <a:p>
            <a:pPr eaLnBrk="1" hangingPunct="1">
              <a:buFontTx/>
              <a:buChar char="•"/>
            </a:pPr>
            <a:r>
              <a:rPr lang="en-US" smtClean="0"/>
              <a:t>Add rock anchors to reduce overturning and sliding.</a:t>
            </a:r>
          </a:p>
          <a:p>
            <a:pPr eaLnBrk="1" hangingPunct="1">
              <a:buFontTx/>
              <a:buChar char="•"/>
            </a:pPr>
            <a:r>
              <a:rPr lang="en-US" smtClean="0"/>
              <a:t>Add a buttress to the toe to resist sliding.</a:t>
            </a:r>
          </a:p>
          <a:p>
            <a:pPr eaLnBrk="1" hangingPunct="1">
              <a:buFontTx/>
              <a:buChar char="•"/>
            </a:pPr>
            <a:r>
              <a:rPr lang="en-US" smtClean="0"/>
              <a:t>Add toe reinforcement to prevent flow erosion.</a:t>
            </a:r>
          </a:p>
          <a:p>
            <a:pPr eaLnBrk="1" hangingPunct="1">
              <a:buFontTx/>
              <a:buChar char="•"/>
            </a:pPr>
            <a:r>
              <a:rPr lang="en-US" smtClean="0"/>
              <a:t>Add relief wells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AEA9751-AA04-41B9-9434-47B619923BFE}" type="slidenum">
              <a:rPr lang="en-US" smtClean="0"/>
              <a:pPr/>
              <a:t>9</a:t>
            </a:fld>
            <a:endParaRPr lang="en-US" smtClean="0"/>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1000" dirty="0" smtClean="0"/>
              <a:t>Concrete arch dams are usually high in relation to their length, and their safety depends on the competence of the abutments.</a:t>
            </a:r>
          </a:p>
          <a:p>
            <a:pPr eaLnBrk="1" hangingPunct="1">
              <a:buFontTx/>
              <a:buChar char="•"/>
            </a:pPr>
            <a:r>
              <a:rPr lang="en-US" sz="1000" dirty="0" smtClean="0"/>
              <a:t>Failure is frequently induced by displacement of the foundation or abutment or by the erosion of the foundation or abutment when the dam is overtopped. </a:t>
            </a:r>
          </a:p>
          <a:p>
            <a:pPr eaLnBrk="1" hangingPunct="1">
              <a:buFontTx/>
              <a:buChar char="•"/>
            </a:pPr>
            <a:r>
              <a:rPr lang="en-US" sz="1000" dirty="0" smtClean="0"/>
              <a:t>Sliding along the foundation or high uplift pressures can induce bending, tension, and then cracking on the downstream face.</a:t>
            </a:r>
          </a:p>
          <a:p>
            <a:pPr eaLnBrk="1" hangingPunct="1">
              <a:buFontTx/>
              <a:buChar char="•"/>
            </a:pPr>
            <a:r>
              <a:rPr lang="en-US" sz="1000" dirty="0" smtClean="0"/>
              <a:t>An earthquake can induce tensile stresses in the rock causing cracking.</a:t>
            </a:r>
          </a:p>
          <a:p>
            <a:pPr eaLnBrk="1" hangingPunct="1">
              <a:buFontTx/>
              <a:buChar char="•"/>
            </a:pPr>
            <a:r>
              <a:rPr lang="en-US" sz="1000" dirty="0" smtClean="0"/>
              <a:t>An initial break usually develops into a complete failure of a dam.</a:t>
            </a:r>
          </a:p>
          <a:p>
            <a:pPr eaLnBrk="1" hangingPunct="1">
              <a:buFontTx/>
              <a:buChar char="•"/>
            </a:pPr>
            <a:r>
              <a:rPr lang="en-US" sz="1000" dirty="0" smtClean="0"/>
              <a:t>St. Francis Dam, NPR specials, 75</a:t>
            </a:r>
            <a:r>
              <a:rPr lang="en-US" sz="1000" baseline="30000" dirty="0" smtClean="0"/>
              <a:t>th</a:t>
            </a:r>
            <a:r>
              <a:rPr lang="en-US" sz="1000" dirty="0" smtClean="0"/>
              <a:t> anniversary of failure.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F32C67D-D301-4CBC-B81D-2FF6047B9EE7}" type="slidenum">
              <a:rPr lang="en-US" smtClean="0"/>
              <a:pPr/>
              <a:t>10</a:t>
            </a:fld>
            <a:endParaRPr lang="en-US" smtClean="0"/>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xfrm>
            <a:off x="914400" y="4800600"/>
            <a:ext cx="5029200" cy="3657600"/>
          </a:xfrm>
          <a:noFill/>
          <a:ln/>
        </p:spPr>
        <p:txBody>
          <a:bodyPr/>
          <a:lstStyle/>
          <a:p>
            <a:pPr eaLnBrk="1" hangingPunct="1">
              <a:buFontTx/>
              <a:buChar char="•"/>
            </a:pPr>
            <a:r>
              <a:rPr lang="en-US" sz="900" dirty="0" smtClean="0"/>
              <a:t>Earth Fill-Contains 50% or more fines to gravel size material.</a:t>
            </a:r>
          </a:p>
          <a:p>
            <a:pPr eaLnBrk="1" hangingPunct="1">
              <a:buFontTx/>
              <a:buChar char="•"/>
            </a:pPr>
            <a:r>
              <a:rPr lang="en-US" sz="900" dirty="0" smtClean="0"/>
              <a:t>Rock Fill-Contains 50% or more cobble size or larger material</a:t>
            </a:r>
          </a:p>
          <a:p>
            <a:pPr eaLnBrk="1" hangingPunct="1">
              <a:buFontTx/>
              <a:buChar char="•"/>
            </a:pPr>
            <a:r>
              <a:rPr lang="en-US" sz="900" dirty="0" smtClean="0"/>
              <a:t>Embankments dams can be built on either rock or soil foundations, because the rock foundation and abutments required to support the loads of a concrete dam are not necessary.</a:t>
            </a:r>
          </a:p>
          <a:p>
            <a:pPr eaLnBrk="1" hangingPunct="1">
              <a:buFontTx/>
              <a:buChar char="•"/>
            </a:pPr>
            <a:r>
              <a:rPr lang="en-US" sz="900" dirty="0" smtClean="0"/>
              <a:t>Embankment dams are a preferred choice for sites with wide valleys and difficult foundation conditions because of their flexibility. However, soil is a difficult engineering material because of its three-phase nature, diverse composition, and our incomplete understanding  of its behavior. Soil behavior under load is nonlinear, time dependent, and strain softening. </a:t>
            </a:r>
          </a:p>
          <a:p>
            <a:pPr eaLnBrk="1" hangingPunct="1">
              <a:buFontTx/>
              <a:buChar char="•"/>
            </a:pPr>
            <a:r>
              <a:rPr lang="en-US" sz="900" dirty="0" smtClean="0"/>
              <a:t>Embankment dams are built from materials excavated at or near the dam site, usually with only minimal processing. This type of construction is considerably less costly than construction involving production of mass concrete.</a:t>
            </a:r>
          </a:p>
          <a:p>
            <a:pPr eaLnBrk="1" hangingPunct="1">
              <a:buFontTx/>
              <a:buChar char="•"/>
            </a:pPr>
            <a:r>
              <a:rPr lang="en-US" sz="900" dirty="0" smtClean="0"/>
              <a:t>Principal disadvantage of an embankment dam is that it will be damaged or even destroyed by water erosion if insufficient height or spillway capacity allows overtopping.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38862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F3B0047-4E1D-4335-9BDD-C3A3A4B04F8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388620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EB4EB15D-83AE-4063-A99D-878154542D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5"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iam.B.Empson@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1"/>
            <a:ext cx="8763000" cy="1142999"/>
          </a:xfrm>
        </p:spPr>
        <p:txBody>
          <a:bodyPr/>
          <a:lstStyle/>
          <a:p>
            <a:r>
              <a:rPr lang="pt-BR" dirty="0" smtClean="0"/>
              <a:t>Aspectos Geotécnicos da Segurança de Barragens</a:t>
            </a:r>
            <a:endParaRPr lang="pt-BR" dirty="0"/>
          </a:p>
        </p:txBody>
      </p:sp>
      <p:sp>
        <p:nvSpPr>
          <p:cNvPr id="4100" name="Text Box 4"/>
          <p:cNvSpPr txBox="1">
            <a:spLocks noChangeArrowheads="1"/>
          </p:cNvSpPr>
          <p:nvPr/>
        </p:nvSpPr>
        <p:spPr bwMode="auto">
          <a:xfrm>
            <a:off x="152400" y="1524000"/>
            <a:ext cx="4724400" cy="2508379"/>
          </a:xfrm>
          <a:prstGeom prst="rect">
            <a:avLst/>
          </a:prstGeom>
          <a:noFill/>
          <a:ln w="9525">
            <a:noFill/>
            <a:miter lim="800000"/>
            <a:headEnd/>
            <a:tailEnd/>
          </a:ln>
          <a:effectLst/>
        </p:spPr>
        <p:txBody>
          <a:bodyPr wrap="square">
            <a:spAutoFit/>
          </a:bodyPr>
          <a:lstStyle/>
          <a:p>
            <a:r>
              <a:rPr lang="en-US" sz="1600" b="1" dirty="0" smtClean="0"/>
              <a:t>William Empson, PE, PMP </a:t>
            </a:r>
          </a:p>
          <a:p>
            <a:r>
              <a:rPr lang="en-US" sz="1600" dirty="0" smtClean="0"/>
              <a:t>Senior Levee Safety Program Risk Manager</a:t>
            </a:r>
          </a:p>
          <a:p>
            <a:r>
              <a:rPr lang="en-US" sz="1600" dirty="0" smtClean="0"/>
              <a:t>U.S. Army Corps of Engineers</a:t>
            </a:r>
          </a:p>
          <a:p>
            <a:r>
              <a:rPr lang="en-US" sz="1600" dirty="0"/>
              <a:t>Centro de </a:t>
            </a:r>
            <a:r>
              <a:rPr lang="en-US" sz="1600" dirty="0" err="1"/>
              <a:t>Gerenciamento</a:t>
            </a:r>
            <a:r>
              <a:rPr lang="en-US" sz="1600" dirty="0"/>
              <a:t> de </a:t>
            </a:r>
            <a:r>
              <a:rPr lang="en-US" sz="1600" dirty="0" err="1"/>
              <a:t>Riscos</a:t>
            </a:r>
            <a:r>
              <a:rPr lang="en-US" sz="1600" dirty="0"/>
              <a:t>   </a:t>
            </a:r>
          </a:p>
          <a:p>
            <a:r>
              <a:rPr lang="en-US" sz="1600" dirty="0" smtClean="0">
                <a:hlinkClick r:id="rId2"/>
              </a:rPr>
              <a:t>William.B.Empson@usace.army.mil</a:t>
            </a:r>
            <a:endParaRPr lang="en-US" sz="1600" dirty="0" smtClean="0"/>
          </a:p>
          <a:p>
            <a:pPr>
              <a:spcBef>
                <a:spcPts val="0"/>
              </a:spcBef>
            </a:pPr>
            <a:endParaRPr lang="en-US" sz="1400" dirty="0" smtClean="0"/>
          </a:p>
          <a:p>
            <a:pPr>
              <a:spcBef>
                <a:spcPts val="0"/>
              </a:spcBef>
            </a:pPr>
            <a:r>
              <a:rPr lang="en-US" sz="1400" dirty="0" err="1"/>
              <a:t>Oficina</a:t>
            </a:r>
            <a:r>
              <a:rPr lang="en-US" sz="1400" dirty="0"/>
              <a:t> </a:t>
            </a:r>
            <a:r>
              <a:rPr lang="en-US" sz="1400" dirty="0" err="1"/>
              <a:t>sobre</a:t>
            </a:r>
            <a:r>
              <a:rPr lang="en-US" sz="1400" dirty="0"/>
              <a:t> </a:t>
            </a:r>
            <a:r>
              <a:rPr lang="en-US" sz="1400" dirty="0" err="1"/>
              <a:t>Segurança</a:t>
            </a:r>
            <a:r>
              <a:rPr lang="en-US" sz="1400" dirty="0"/>
              <a:t> de </a:t>
            </a:r>
            <a:r>
              <a:rPr lang="en-US" sz="1400" dirty="0" err="1"/>
              <a:t>Barragens</a:t>
            </a:r>
            <a:endParaRPr lang="en-US" sz="1400" dirty="0"/>
          </a:p>
          <a:p>
            <a:pPr>
              <a:spcBef>
                <a:spcPts val="0"/>
              </a:spcBef>
            </a:pPr>
            <a:r>
              <a:rPr lang="en-US" sz="1400" dirty="0"/>
              <a:t>Brasília, </a:t>
            </a:r>
            <a:r>
              <a:rPr lang="en-US" sz="1400" dirty="0" err="1"/>
              <a:t>Brasil</a:t>
            </a:r>
            <a:endParaRPr lang="en-US" sz="1400" dirty="0"/>
          </a:p>
          <a:p>
            <a:pPr>
              <a:spcBef>
                <a:spcPts val="0"/>
              </a:spcBef>
            </a:pPr>
            <a:r>
              <a:rPr lang="en-US" sz="1400" dirty="0"/>
              <a:t>20-24 </a:t>
            </a:r>
            <a:r>
              <a:rPr lang="en-US" sz="1400" dirty="0" err="1"/>
              <a:t>maio</a:t>
            </a:r>
            <a:r>
              <a:rPr lang="en-US" sz="1400" dirty="0"/>
              <a:t> 2013</a:t>
            </a:r>
          </a:p>
          <a:p>
            <a:pPr>
              <a:spcBef>
                <a:spcPct val="50000"/>
              </a:spcBef>
            </a:pP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74638"/>
            <a:ext cx="9144000" cy="1143000"/>
          </a:xfrm>
        </p:spPr>
        <p:txBody>
          <a:bodyPr/>
          <a:lstStyle/>
          <a:p>
            <a:pPr eaLnBrk="1" hangingPunct="1"/>
            <a:r>
              <a:rPr lang="pt-BR" sz="3000" dirty="0"/>
              <a:t>Aspectos Geotécnicos da Segurança de Barragens</a:t>
            </a:r>
            <a:r>
              <a:rPr lang="en-US" sz="3200" dirty="0" smtClean="0"/>
              <a:t/>
            </a:r>
            <a:br>
              <a:rPr lang="en-US" sz="3200" dirty="0" smtClean="0"/>
            </a:br>
            <a:r>
              <a:rPr lang="en-US" sz="3200" dirty="0" err="1" smtClean="0"/>
              <a:t>Tipos</a:t>
            </a:r>
            <a:r>
              <a:rPr lang="en-US" sz="3200" dirty="0" smtClean="0"/>
              <a:t> de </a:t>
            </a:r>
            <a:r>
              <a:rPr lang="en-US" sz="3200" dirty="0" err="1" smtClean="0"/>
              <a:t>Barragens</a:t>
            </a:r>
            <a:r>
              <a:rPr lang="en-US" sz="3200" dirty="0" smtClean="0"/>
              <a:t> de </a:t>
            </a:r>
            <a:r>
              <a:rPr lang="en-US" sz="3200" dirty="0" err="1" smtClean="0"/>
              <a:t>Aterro</a:t>
            </a:r>
            <a:endParaRPr lang="en-US" sz="3200" dirty="0" smtClean="0"/>
          </a:p>
        </p:txBody>
      </p:sp>
      <p:sp>
        <p:nvSpPr>
          <p:cNvPr id="12291" name="Rectangle 3"/>
          <p:cNvSpPr>
            <a:spLocks noGrp="1" noChangeArrowheads="1"/>
          </p:cNvSpPr>
          <p:nvPr>
            <p:ph type="body" idx="1"/>
          </p:nvPr>
        </p:nvSpPr>
        <p:spPr>
          <a:xfrm>
            <a:off x="457200" y="1828800"/>
            <a:ext cx="8229600" cy="3886200"/>
          </a:xfrm>
        </p:spPr>
        <p:txBody>
          <a:bodyPr/>
          <a:lstStyle/>
          <a:p>
            <a:pPr lvl="1" eaLnBrk="1" hangingPunct="1">
              <a:buClr>
                <a:srgbClr val="FF6600"/>
              </a:buClr>
              <a:buSzPct val="125000"/>
              <a:buFont typeface="Wingdings" pitchFamily="2" charset="2"/>
              <a:buChar char="§"/>
            </a:pPr>
            <a:r>
              <a:rPr lang="pt-BR" sz="3200" dirty="0" smtClean="0">
                <a:solidFill>
                  <a:srgbClr val="0D12F1"/>
                </a:solidFill>
              </a:rPr>
              <a:t>De aterro</a:t>
            </a:r>
          </a:p>
          <a:p>
            <a:pPr lvl="2" eaLnBrk="1" hangingPunct="1">
              <a:buClr>
                <a:srgbClr val="FF6600"/>
              </a:buClr>
              <a:buSzPct val="125000"/>
              <a:buFont typeface="Wingdings" pitchFamily="2" charset="2"/>
              <a:buChar char="§"/>
            </a:pPr>
            <a:r>
              <a:rPr lang="pt-BR" sz="2800" dirty="0" smtClean="0"/>
              <a:t>Enchimento hidráulico</a:t>
            </a:r>
          </a:p>
          <a:p>
            <a:pPr lvl="2" eaLnBrk="1" hangingPunct="1">
              <a:buClr>
                <a:srgbClr val="FF6600"/>
              </a:buClr>
              <a:buSzPct val="125000"/>
              <a:buFont typeface="Wingdings" pitchFamily="2" charset="2"/>
              <a:buChar char="§"/>
            </a:pPr>
            <a:r>
              <a:rPr lang="pt-BR" sz="2800" dirty="0" smtClean="0"/>
              <a:t>Aterro cilindrado homogêneo</a:t>
            </a:r>
          </a:p>
          <a:p>
            <a:pPr lvl="2" eaLnBrk="1" hangingPunct="1">
              <a:buClr>
                <a:srgbClr val="FF6600"/>
              </a:buClr>
              <a:buSzPct val="125000"/>
              <a:buFont typeface="Wingdings" pitchFamily="2" charset="2"/>
              <a:buChar char="§"/>
            </a:pPr>
            <a:r>
              <a:rPr lang="pt-BR" sz="2800" dirty="0" smtClean="0"/>
              <a:t>Aterro cilindrado zonado</a:t>
            </a:r>
          </a:p>
          <a:p>
            <a:pPr lvl="1" eaLnBrk="1" hangingPunct="1">
              <a:buClr>
                <a:srgbClr val="FF6600"/>
              </a:buClr>
              <a:buSzPct val="125000"/>
              <a:buFont typeface="Wingdings" pitchFamily="2" charset="2"/>
              <a:buChar char="§"/>
            </a:pPr>
            <a:r>
              <a:rPr lang="pt-BR" sz="3200" dirty="0" smtClean="0">
                <a:solidFill>
                  <a:srgbClr val="0D12F1"/>
                </a:solidFill>
              </a:rPr>
              <a:t>De enrocamento</a:t>
            </a:r>
          </a:p>
          <a:p>
            <a:pPr lvl="2" eaLnBrk="1" hangingPunct="1">
              <a:buClr>
                <a:srgbClr val="FF6600"/>
              </a:buClr>
              <a:buSzPct val="125000"/>
              <a:buFont typeface="Wingdings" pitchFamily="2" charset="2"/>
              <a:buChar char="§"/>
            </a:pPr>
            <a:r>
              <a:rPr lang="pt-BR" sz="2800" dirty="0" smtClean="0"/>
              <a:t>Enrocamento tipo diafragma</a:t>
            </a:r>
          </a:p>
          <a:p>
            <a:pPr lvl="2" eaLnBrk="1" hangingPunct="1">
              <a:buClr>
                <a:srgbClr val="FF6600"/>
              </a:buClr>
              <a:buSzPct val="125000"/>
              <a:buFont typeface="Wingdings" pitchFamily="2" charset="2"/>
              <a:buChar char="§"/>
            </a:pPr>
            <a:r>
              <a:rPr lang="pt-BR" sz="2800" dirty="0" smtClean="0"/>
              <a:t>Enrocamento com núcleo central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Types of Dams-100"/>
          <p:cNvPicPr>
            <a:picLocks noChangeAspect="1" noChangeArrowheads="1"/>
          </p:cNvPicPr>
          <p:nvPr/>
        </p:nvPicPr>
        <p:blipFill>
          <a:blip r:embed="rId3" cstate="print"/>
          <a:srcRect/>
          <a:stretch>
            <a:fillRect/>
          </a:stretch>
        </p:blipFill>
        <p:spPr bwMode="auto">
          <a:xfrm>
            <a:off x="1143000" y="1600200"/>
            <a:ext cx="6019800" cy="4644689"/>
          </a:xfrm>
          <a:prstGeom prst="rect">
            <a:avLst/>
          </a:prstGeom>
          <a:noFill/>
          <a:ln w="9525">
            <a:noFill/>
            <a:miter lim="800000"/>
            <a:headEnd/>
            <a:tailEnd/>
          </a:ln>
        </p:spPr>
      </p:pic>
      <p:sp>
        <p:nvSpPr>
          <p:cNvPr id="5" name="Rectangle 2"/>
          <p:cNvSpPr>
            <a:spLocks noGrp="1" noChangeArrowheads="1"/>
          </p:cNvSpPr>
          <p:nvPr>
            <p:ph type="title"/>
          </p:nvPr>
        </p:nvSpPr>
        <p:spPr>
          <a:xfrm>
            <a:off x="0" y="274638"/>
            <a:ext cx="9144000" cy="1143000"/>
          </a:xfrm>
        </p:spPr>
        <p:txBody>
          <a:bodyPr/>
          <a:lstStyle/>
          <a:p>
            <a:pPr eaLnBrk="1" hangingPunct="1"/>
            <a:r>
              <a:rPr lang="pt-BR" sz="3000" dirty="0"/>
              <a:t>Aspectos Geotécnicos da Segurança de Barragens</a:t>
            </a:r>
            <a:r>
              <a:rPr lang="en-US" sz="3200" dirty="0" smtClean="0"/>
              <a:t/>
            </a:r>
            <a:br>
              <a:rPr lang="en-US" sz="3200" dirty="0" smtClean="0"/>
            </a:br>
            <a:r>
              <a:rPr lang="en-US" sz="3200" dirty="0" err="1" smtClean="0"/>
              <a:t>Tipos</a:t>
            </a:r>
            <a:r>
              <a:rPr lang="en-US" sz="3200" dirty="0" smtClean="0"/>
              <a:t> de </a:t>
            </a:r>
            <a:r>
              <a:rPr lang="en-US" sz="3200" dirty="0" err="1" smtClean="0"/>
              <a:t>Barragens</a:t>
            </a:r>
            <a:r>
              <a:rPr lang="en-US" sz="3200" dirty="0" smtClean="0"/>
              <a:t> de </a:t>
            </a:r>
            <a:r>
              <a:rPr lang="en-US" sz="3200" dirty="0" err="1" smtClean="0"/>
              <a:t>Aterro</a:t>
            </a:r>
            <a:endParaRPr lang="en-US" sz="3200" dirty="0" smtClean="0"/>
          </a:p>
        </p:txBody>
      </p:sp>
      <p:sp>
        <p:nvSpPr>
          <p:cNvPr id="3" name="CaixaDeTexto 2"/>
          <p:cNvSpPr txBox="1"/>
          <p:nvPr/>
        </p:nvSpPr>
        <p:spPr>
          <a:xfrm>
            <a:off x="1295400" y="1752600"/>
            <a:ext cx="1295400" cy="307777"/>
          </a:xfrm>
          <a:prstGeom prst="rect">
            <a:avLst/>
          </a:prstGeom>
          <a:noFill/>
        </p:spPr>
        <p:txBody>
          <a:bodyPr wrap="square" rtlCol="0">
            <a:spAutoFit/>
          </a:bodyPr>
          <a:lstStyle/>
          <a:p>
            <a:pPr algn="ctr"/>
            <a:r>
              <a:rPr lang="pt-BR" sz="1400" b="1" dirty="0" smtClean="0"/>
              <a:t>Aterro</a:t>
            </a:r>
            <a:endParaRPr lang="pt-BR" sz="1400" b="1" dirty="0"/>
          </a:p>
        </p:txBody>
      </p:sp>
      <p:sp>
        <p:nvSpPr>
          <p:cNvPr id="7" name="CaixaDeTexto 6"/>
          <p:cNvSpPr txBox="1"/>
          <p:nvPr/>
        </p:nvSpPr>
        <p:spPr>
          <a:xfrm>
            <a:off x="2616200" y="3505200"/>
            <a:ext cx="1295400" cy="307777"/>
          </a:xfrm>
          <a:prstGeom prst="rect">
            <a:avLst/>
          </a:prstGeom>
          <a:noFill/>
        </p:spPr>
        <p:txBody>
          <a:bodyPr wrap="square" rtlCol="0">
            <a:spAutoFit/>
          </a:bodyPr>
          <a:lstStyle/>
          <a:p>
            <a:pPr algn="ctr"/>
            <a:r>
              <a:rPr lang="pt-BR" sz="1400" b="1" dirty="0" smtClean="0"/>
              <a:t>Homogênea</a:t>
            </a:r>
            <a:endParaRPr lang="pt-BR" sz="1400" b="1" dirty="0"/>
          </a:p>
        </p:txBody>
      </p:sp>
      <p:sp>
        <p:nvSpPr>
          <p:cNvPr id="8" name="CaixaDeTexto 7"/>
          <p:cNvSpPr txBox="1"/>
          <p:nvPr/>
        </p:nvSpPr>
        <p:spPr>
          <a:xfrm>
            <a:off x="5181600" y="3631547"/>
            <a:ext cx="1295400" cy="307777"/>
          </a:xfrm>
          <a:prstGeom prst="rect">
            <a:avLst/>
          </a:prstGeom>
          <a:noFill/>
        </p:spPr>
        <p:txBody>
          <a:bodyPr wrap="square" rtlCol="0">
            <a:spAutoFit/>
          </a:bodyPr>
          <a:lstStyle/>
          <a:p>
            <a:pPr algn="ctr"/>
            <a:r>
              <a:rPr lang="pt-BR" sz="1400" b="1" dirty="0" smtClean="0"/>
              <a:t>Zonada</a:t>
            </a:r>
            <a:endParaRPr lang="pt-BR" sz="1400" b="1" dirty="0"/>
          </a:p>
        </p:txBody>
      </p:sp>
      <p:sp>
        <p:nvSpPr>
          <p:cNvPr id="9" name="CaixaDeTexto 8"/>
          <p:cNvSpPr txBox="1"/>
          <p:nvPr/>
        </p:nvSpPr>
        <p:spPr>
          <a:xfrm>
            <a:off x="1386114" y="3965377"/>
            <a:ext cx="1433286" cy="307777"/>
          </a:xfrm>
          <a:prstGeom prst="rect">
            <a:avLst/>
          </a:prstGeom>
          <a:noFill/>
        </p:spPr>
        <p:txBody>
          <a:bodyPr wrap="square" rtlCol="0">
            <a:spAutoFit/>
          </a:bodyPr>
          <a:lstStyle/>
          <a:p>
            <a:pPr algn="ctr"/>
            <a:r>
              <a:rPr lang="pt-BR" sz="1400" b="1" dirty="0" smtClean="0"/>
              <a:t>Enrocamento</a:t>
            </a:r>
            <a:endParaRPr lang="pt-BR" sz="1400" b="1" dirty="0"/>
          </a:p>
        </p:txBody>
      </p:sp>
      <p:sp>
        <p:nvSpPr>
          <p:cNvPr id="10" name="CaixaDeTexto 9"/>
          <p:cNvSpPr txBox="1"/>
          <p:nvPr/>
        </p:nvSpPr>
        <p:spPr>
          <a:xfrm>
            <a:off x="2048328" y="5715000"/>
            <a:ext cx="1507671" cy="307777"/>
          </a:xfrm>
          <a:prstGeom prst="rect">
            <a:avLst/>
          </a:prstGeom>
          <a:noFill/>
        </p:spPr>
        <p:txBody>
          <a:bodyPr wrap="square" rtlCol="0">
            <a:spAutoFit/>
          </a:bodyPr>
          <a:lstStyle/>
          <a:p>
            <a:pPr algn="ctr"/>
            <a:r>
              <a:rPr lang="pt-BR" sz="1400" b="1" dirty="0" smtClean="0"/>
              <a:t>Tipo Diafragma</a:t>
            </a:r>
            <a:endParaRPr lang="pt-BR" sz="1400" b="1" dirty="0"/>
          </a:p>
        </p:txBody>
      </p:sp>
      <p:sp>
        <p:nvSpPr>
          <p:cNvPr id="11" name="CaixaDeTexto 10"/>
          <p:cNvSpPr txBox="1"/>
          <p:nvPr/>
        </p:nvSpPr>
        <p:spPr>
          <a:xfrm>
            <a:off x="5029200" y="5855862"/>
            <a:ext cx="1447800" cy="307777"/>
          </a:xfrm>
          <a:prstGeom prst="rect">
            <a:avLst/>
          </a:prstGeom>
          <a:noFill/>
        </p:spPr>
        <p:txBody>
          <a:bodyPr wrap="square" rtlCol="0">
            <a:spAutoFit/>
          </a:bodyPr>
          <a:lstStyle/>
          <a:p>
            <a:pPr algn="ctr"/>
            <a:r>
              <a:rPr lang="pt-BR" sz="1400" b="1" dirty="0" smtClean="0"/>
              <a:t>Núcleo Central</a:t>
            </a:r>
            <a:endParaRPr lang="pt-BR" sz="1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ydraulic Fill Dam-100"/>
          <p:cNvPicPr preferRelativeResize="0">
            <a:picLocks noChangeAspect="1" noChangeArrowheads="1"/>
          </p:cNvPicPr>
          <p:nvPr/>
        </p:nvPicPr>
        <p:blipFill>
          <a:blip r:embed="rId3" cstate="print"/>
          <a:srcRect/>
          <a:stretch>
            <a:fillRect/>
          </a:stretch>
        </p:blipFill>
        <p:spPr bwMode="auto">
          <a:xfrm>
            <a:off x="228600" y="1371601"/>
            <a:ext cx="8382000" cy="4604752"/>
          </a:xfrm>
          <a:prstGeom prst="rect">
            <a:avLst/>
          </a:prstGeom>
          <a:noFill/>
          <a:ln w="9525">
            <a:noFill/>
            <a:miter lim="800000"/>
            <a:headEnd/>
            <a:tailEnd/>
          </a:ln>
        </p:spPr>
      </p:pic>
      <p:sp>
        <p:nvSpPr>
          <p:cNvPr id="4" name="Rectangle 2"/>
          <p:cNvSpPr txBox="1">
            <a:spLocks noChangeArrowheads="1"/>
          </p:cNvSpPr>
          <p:nvPr/>
        </p:nvSpPr>
        <p:spPr bwMode="auto">
          <a:xfrm>
            <a:off x="0" y="7258"/>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Barragem de Enchimento Hidráulico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143000" y="1295400"/>
            <a:ext cx="6477000" cy="4648200"/>
          </a:xfrm>
        </p:spPr>
        <p:txBody>
          <a:bodyPr/>
          <a:lstStyle/>
          <a:p>
            <a:pPr eaLnBrk="1" hangingPunct="1">
              <a:lnSpc>
                <a:spcPct val="90000"/>
              </a:lnSpc>
              <a:buFont typeface="Wingdings" pitchFamily="2" charset="2"/>
              <a:buNone/>
            </a:pPr>
            <a:r>
              <a:rPr lang="en-US" sz="2000" u="sng" dirty="0" err="1" smtClean="0"/>
              <a:t>Causa</a:t>
            </a:r>
            <a:r>
              <a:rPr lang="en-US" sz="2000" u="sng" dirty="0" smtClean="0"/>
              <a:t>		  	       </a:t>
            </a:r>
            <a:r>
              <a:rPr lang="en-US" sz="2000" u="sng" dirty="0" err="1" smtClean="0"/>
              <a:t>Falhas</a:t>
            </a:r>
            <a:r>
              <a:rPr lang="en-US" sz="2000" u="sng" dirty="0" smtClean="0"/>
              <a:t>   </a:t>
            </a:r>
            <a:r>
              <a:rPr lang="en-US" sz="2000" u="sng" dirty="0" err="1" smtClean="0"/>
              <a:t>Incidentes</a:t>
            </a:r>
            <a:r>
              <a:rPr lang="en-US" sz="2000" u="sng" dirty="0" smtClean="0"/>
              <a:t> 	Total</a:t>
            </a:r>
          </a:p>
          <a:p>
            <a:pPr eaLnBrk="1" hangingPunct="1">
              <a:lnSpc>
                <a:spcPct val="90000"/>
              </a:lnSpc>
              <a:buFont typeface="Wingdings" pitchFamily="2" charset="2"/>
              <a:buNone/>
            </a:pPr>
            <a:endParaRPr lang="en-US" sz="1800" dirty="0" smtClean="0">
              <a:solidFill>
                <a:srgbClr val="0D12F1"/>
              </a:solidFill>
            </a:endParaRPr>
          </a:p>
          <a:p>
            <a:pPr eaLnBrk="1" hangingPunct="1">
              <a:lnSpc>
                <a:spcPct val="90000"/>
              </a:lnSpc>
              <a:buFont typeface="Wingdings" pitchFamily="2" charset="2"/>
              <a:buNone/>
            </a:pPr>
            <a:r>
              <a:rPr lang="en-US" sz="1800" dirty="0" err="1" smtClean="0">
                <a:solidFill>
                  <a:srgbClr val="0D12F1"/>
                </a:solidFill>
              </a:rPr>
              <a:t>Erosão</a:t>
            </a:r>
            <a:r>
              <a:rPr lang="en-US" sz="1800" dirty="0" smtClean="0">
                <a:solidFill>
                  <a:srgbClr val="0D12F1"/>
                </a:solidFill>
              </a:rPr>
              <a:t> tubular </a:t>
            </a:r>
            <a:r>
              <a:rPr lang="en-US" sz="1800" dirty="0" err="1" smtClean="0">
                <a:solidFill>
                  <a:srgbClr val="0D12F1"/>
                </a:solidFill>
              </a:rPr>
              <a:t>aterro</a:t>
            </a:r>
            <a:r>
              <a:rPr lang="en-US" sz="1800" dirty="0" smtClean="0">
                <a:solidFill>
                  <a:srgbClr val="0D12F1"/>
                </a:solidFill>
              </a:rPr>
              <a:t>		23	14	   37</a:t>
            </a:r>
          </a:p>
          <a:p>
            <a:pPr>
              <a:lnSpc>
                <a:spcPct val="90000"/>
              </a:lnSpc>
              <a:buNone/>
            </a:pPr>
            <a:r>
              <a:rPr lang="en-US" sz="1800" dirty="0" err="1">
                <a:solidFill>
                  <a:srgbClr val="0D12F1"/>
                </a:solidFill>
              </a:rPr>
              <a:t>Erosão</a:t>
            </a:r>
            <a:r>
              <a:rPr lang="en-US" sz="1800" dirty="0">
                <a:solidFill>
                  <a:srgbClr val="0D12F1"/>
                </a:solidFill>
              </a:rPr>
              <a:t> tubular </a:t>
            </a:r>
            <a:r>
              <a:rPr lang="en-US" sz="1800" dirty="0" err="1" smtClean="0">
                <a:solidFill>
                  <a:srgbClr val="0D12F1"/>
                </a:solidFill>
              </a:rPr>
              <a:t>fundação</a:t>
            </a:r>
            <a:r>
              <a:rPr lang="en-US" sz="1800" dirty="0" smtClean="0">
                <a:solidFill>
                  <a:srgbClr val="0D12F1"/>
                </a:solidFill>
              </a:rPr>
              <a:t>		11	43	   54</a:t>
            </a:r>
          </a:p>
          <a:p>
            <a:pPr eaLnBrk="1" hangingPunct="1">
              <a:lnSpc>
                <a:spcPct val="90000"/>
              </a:lnSpc>
              <a:buFont typeface="Wingdings" pitchFamily="2" charset="2"/>
              <a:buNone/>
            </a:pPr>
            <a:r>
              <a:rPr lang="en-US" sz="1800" dirty="0" smtClean="0">
                <a:solidFill>
                  <a:srgbClr val="0D12F1"/>
                </a:solidFill>
              </a:rPr>
              <a:t>Galgamento			18	  7	   25</a:t>
            </a:r>
          </a:p>
          <a:p>
            <a:pPr eaLnBrk="1" hangingPunct="1">
              <a:lnSpc>
                <a:spcPct val="90000"/>
              </a:lnSpc>
              <a:buFont typeface="Wingdings" pitchFamily="2" charset="2"/>
              <a:buNone/>
            </a:pPr>
            <a:r>
              <a:rPr lang="en-US" sz="1800" dirty="0" err="1" smtClean="0">
                <a:solidFill>
                  <a:srgbClr val="0D12F1"/>
                </a:solidFill>
              </a:rPr>
              <a:t>Erosão</a:t>
            </a:r>
            <a:r>
              <a:rPr lang="en-US" sz="1800" dirty="0" smtClean="0">
                <a:solidFill>
                  <a:srgbClr val="0D12F1"/>
                </a:solidFill>
              </a:rPr>
              <a:t> </a:t>
            </a:r>
            <a:r>
              <a:rPr lang="en-US" sz="1800" dirty="0" err="1" smtClean="0">
                <a:solidFill>
                  <a:srgbClr val="0D12F1"/>
                </a:solidFill>
              </a:rPr>
              <a:t>por</a:t>
            </a:r>
            <a:r>
              <a:rPr lang="en-US" sz="1800" dirty="0" smtClean="0">
                <a:solidFill>
                  <a:srgbClr val="0D12F1"/>
                </a:solidFill>
              </a:rPr>
              <a:t> </a:t>
            </a:r>
            <a:r>
              <a:rPr lang="en-US" sz="1800" dirty="0" err="1" smtClean="0">
                <a:solidFill>
                  <a:srgbClr val="0D12F1"/>
                </a:solidFill>
              </a:rPr>
              <a:t>fluxo</a:t>
            </a:r>
            <a:r>
              <a:rPr lang="en-US" sz="1800" dirty="0" smtClean="0">
                <a:solidFill>
                  <a:srgbClr val="0D12F1"/>
                </a:solidFill>
              </a:rPr>
              <a:t>			14	17	   31</a:t>
            </a:r>
          </a:p>
          <a:p>
            <a:pPr eaLnBrk="1" hangingPunct="1">
              <a:lnSpc>
                <a:spcPct val="90000"/>
              </a:lnSpc>
              <a:buFont typeface="Wingdings" pitchFamily="2" charset="2"/>
              <a:buNone/>
            </a:pPr>
            <a:r>
              <a:rPr lang="en-US" sz="1800" dirty="0" err="1" smtClean="0"/>
              <a:t>Deslizamento</a:t>
            </a:r>
            <a:r>
              <a:rPr lang="en-US" sz="1800" dirty="0" smtClean="0"/>
              <a:t>			 5	28	   33</a:t>
            </a:r>
          </a:p>
          <a:p>
            <a:pPr eaLnBrk="1" hangingPunct="1">
              <a:lnSpc>
                <a:spcPct val="90000"/>
              </a:lnSpc>
              <a:buFont typeface="Wingdings" pitchFamily="2" charset="2"/>
              <a:buNone/>
            </a:pPr>
            <a:r>
              <a:rPr lang="en-US" sz="1800" dirty="0" err="1" smtClean="0"/>
              <a:t>Deformação</a:t>
            </a:r>
            <a:r>
              <a:rPr lang="en-US" sz="1800" dirty="0" smtClean="0"/>
              <a:t>			 3	29	   32</a:t>
            </a:r>
          </a:p>
          <a:p>
            <a:pPr eaLnBrk="1" hangingPunct="1">
              <a:lnSpc>
                <a:spcPct val="90000"/>
              </a:lnSpc>
              <a:buFont typeface="Wingdings" pitchFamily="2" charset="2"/>
              <a:buNone/>
            </a:pPr>
            <a:r>
              <a:rPr lang="en-US" sz="1800" dirty="0" err="1" smtClean="0"/>
              <a:t>Danos</a:t>
            </a:r>
            <a:r>
              <a:rPr lang="en-US" sz="1800" dirty="0" smtClean="0"/>
              <a:t> à </a:t>
            </a:r>
            <a:r>
              <a:rPr lang="en-US" sz="1800" dirty="0" err="1" smtClean="0"/>
              <a:t>proteção</a:t>
            </a:r>
            <a:r>
              <a:rPr lang="en-US" sz="1800" dirty="0" smtClean="0"/>
              <a:t> de </a:t>
            </a:r>
            <a:r>
              <a:rPr lang="en-US" sz="1800" dirty="0" err="1" smtClean="0"/>
              <a:t>talude</a:t>
            </a:r>
            <a:r>
              <a:rPr lang="en-US" sz="1800" dirty="0" smtClean="0"/>
              <a:t> 	 0	13	   13</a:t>
            </a:r>
          </a:p>
          <a:p>
            <a:pPr eaLnBrk="1" hangingPunct="1">
              <a:lnSpc>
                <a:spcPct val="90000"/>
              </a:lnSpc>
              <a:buFont typeface="Wingdings" pitchFamily="2" charset="2"/>
              <a:buNone/>
            </a:pPr>
            <a:r>
              <a:rPr lang="en-US" sz="1800" dirty="0" err="1" smtClean="0"/>
              <a:t>Deterioração</a:t>
            </a:r>
            <a:r>
              <a:rPr lang="en-US" sz="1800" dirty="0" smtClean="0"/>
              <a:t>			 2	  3	     5</a:t>
            </a:r>
          </a:p>
          <a:p>
            <a:pPr eaLnBrk="1" hangingPunct="1">
              <a:lnSpc>
                <a:spcPct val="90000"/>
              </a:lnSpc>
              <a:buFont typeface="Wingdings" pitchFamily="2" charset="2"/>
              <a:buNone/>
            </a:pPr>
            <a:r>
              <a:rPr lang="en-US" sz="1800" dirty="0" err="1" smtClean="0"/>
              <a:t>Falha</a:t>
            </a:r>
            <a:r>
              <a:rPr lang="en-US" sz="1800" dirty="0" smtClean="0"/>
              <a:t> de </a:t>
            </a:r>
            <a:r>
              <a:rPr lang="en-US" sz="1800" dirty="0" err="1" smtClean="0"/>
              <a:t>comporta</a:t>
            </a:r>
            <a:r>
              <a:rPr lang="en-US" sz="1800" dirty="0" smtClean="0"/>
              <a:t>		 1	  3	     4</a:t>
            </a:r>
          </a:p>
          <a:p>
            <a:pPr eaLnBrk="1" hangingPunct="1">
              <a:lnSpc>
                <a:spcPct val="90000"/>
              </a:lnSpc>
              <a:buFont typeface="Wingdings" pitchFamily="2" charset="2"/>
              <a:buNone/>
            </a:pPr>
            <a:r>
              <a:rPr lang="en-US" sz="1800" dirty="0" err="1" smtClean="0"/>
              <a:t>Instabilidade</a:t>
            </a:r>
            <a:r>
              <a:rPr lang="en-US" sz="1800" dirty="0" smtClean="0"/>
              <a:t> </a:t>
            </a:r>
            <a:r>
              <a:rPr lang="en-US" sz="1800" dirty="0" err="1" smtClean="0"/>
              <a:t>sísmica</a:t>
            </a:r>
            <a:r>
              <a:rPr lang="en-US" sz="1800" dirty="0" smtClean="0"/>
              <a:t>		 0	  3	     3</a:t>
            </a:r>
          </a:p>
          <a:p>
            <a:pPr eaLnBrk="1" hangingPunct="1">
              <a:lnSpc>
                <a:spcPct val="90000"/>
              </a:lnSpc>
              <a:buFont typeface="Wingdings" pitchFamily="2" charset="2"/>
              <a:buNone/>
            </a:pPr>
            <a:r>
              <a:rPr lang="en-US" sz="1800" dirty="0" err="1" smtClean="0"/>
              <a:t>Defeito</a:t>
            </a:r>
            <a:r>
              <a:rPr lang="en-US" sz="1800" dirty="0" smtClean="0"/>
              <a:t> de </a:t>
            </a:r>
            <a:r>
              <a:rPr lang="en-US" sz="1800" dirty="0" err="1" smtClean="0"/>
              <a:t>Construção</a:t>
            </a:r>
            <a:r>
              <a:rPr lang="en-US" sz="1800" dirty="0" smtClean="0"/>
              <a:t>		 0	  3	     3</a:t>
            </a:r>
          </a:p>
        </p:txBody>
      </p:sp>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Modos de Falha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295400"/>
            <a:ext cx="7772400" cy="5029200"/>
          </a:xfrm>
        </p:spPr>
        <p:txBody>
          <a:bodyPr>
            <a:normAutofit lnSpcReduction="10000"/>
          </a:bodyPr>
          <a:lstStyle/>
          <a:p>
            <a:pPr eaLnBrk="1" hangingPunct="1">
              <a:lnSpc>
                <a:spcPct val="110000"/>
              </a:lnSpc>
              <a:spcBef>
                <a:spcPts val="0"/>
              </a:spcBef>
            </a:pPr>
            <a:r>
              <a:rPr lang="en-US" sz="2400" dirty="0" err="1" smtClean="0">
                <a:solidFill>
                  <a:srgbClr val="F6082A"/>
                </a:solidFill>
              </a:rPr>
              <a:t>Erosão</a:t>
            </a:r>
            <a:r>
              <a:rPr lang="en-US" sz="2400" dirty="0" smtClean="0">
                <a:solidFill>
                  <a:srgbClr val="F6082A"/>
                </a:solidFill>
              </a:rPr>
              <a:t> Tubular</a:t>
            </a:r>
          </a:p>
          <a:p>
            <a:pPr lvl="1" eaLnBrk="1" hangingPunct="1">
              <a:lnSpc>
                <a:spcPct val="110000"/>
              </a:lnSpc>
              <a:spcBef>
                <a:spcPts val="0"/>
              </a:spcBef>
            </a:pPr>
            <a:r>
              <a:rPr lang="pt-BR" sz="2400" dirty="0" smtClean="0"/>
              <a:t>Pelos condutos de saída</a:t>
            </a:r>
          </a:p>
          <a:p>
            <a:pPr lvl="1" eaLnBrk="1" hangingPunct="1">
              <a:lnSpc>
                <a:spcPct val="110000"/>
              </a:lnSpc>
              <a:spcBef>
                <a:spcPts val="0"/>
              </a:spcBef>
            </a:pPr>
            <a:r>
              <a:rPr lang="pt-BR" sz="2400" dirty="0" smtClean="0"/>
              <a:t>Por fissuras atravessando o núcleo impermeável</a:t>
            </a:r>
          </a:p>
          <a:p>
            <a:pPr lvl="1" eaLnBrk="1" hangingPunct="1">
              <a:lnSpc>
                <a:spcPct val="110000"/>
              </a:lnSpc>
              <a:spcBef>
                <a:spcPts val="0"/>
              </a:spcBef>
            </a:pPr>
            <a:r>
              <a:rPr lang="pt-BR" sz="2400" dirty="0" smtClean="0"/>
              <a:t>Material de núcleo mal compactado em contato com superfícies irregulares</a:t>
            </a:r>
          </a:p>
          <a:p>
            <a:pPr lvl="1" eaLnBrk="1" hangingPunct="1">
              <a:lnSpc>
                <a:spcPct val="110000"/>
              </a:lnSpc>
              <a:spcBef>
                <a:spcPts val="0"/>
              </a:spcBef>
            </a:pPr>
            <a:r>
              <a:rPr lang="pt-BR" sz="2400" dirty="0" smtClean="0"/>
              <a:t>Em zonas suscetíveis à erosão dentro da fundação</a:t>
            </a:r>
          </a:p>
          <a:p>
            <a:pPr lvl="1" eaLnBrk="1" hangingPunct="1">
              <a:lnSpc>
                <a:spcPct val="110000"/>
              </a:lnSpc>
              <a:spcBef>
                <a:spcPts val="0"/>
              </a:spcBef>
            </a:pPr>
            <a:endParaRPr lang="pt-BR" sz="2400" dirty="0" smtClean="0"/>
          </a:p>
          <a:p>
            <a:pPr eaLnBrk="1" hangingPunct="1">
              <a:lnSpc>
                <a:spcPct val="110000"/>
              </a:lnSpc>
              <a:spcBef>
                <a:spcPts val="0"/>
              </a:spcBef>
            </a:pPr>
            <a:r>
              <a:rPr lang="en-US" sz="2400" dirty="0" smtClean="0">
                <a:solidFill>
                  <a:srgbClr val="F6082A"/>
                </a:solidFill>
              </a:rPr>
              <a:t>Galgamento</a:t>
            </a:r>
          </a:p>
          <a:p>
            <a:pPr lvl="1" eaLnBrk="1" hangingPunct="1">
              <a:lnSpc>
                <a:spcPct val="110000"/>
              </a:lnSpc>
              <a:spcBef>
                <a:spcPts val="0"/>
              </a:spcBef>
            </a:pPr>
            <a:r>
              <a:rPr lang="pt-BR" sz="2400" dirty="0" smtClean="0"/>
              <a:t>Capacidade insuficiente do vertedouro</a:t>
            </a:r>
          </a:p>
          <a:p>
            <a:pPr lvl="1" eaLnBrk="1" hangingPunct="1">
              <a:lnSpc>
                <a:spcPct val="110000"/>
              </a:lnSpc>
              <a:spcBef>
                <a:spcPts val="0"/>
              </a:spcBef>
            </a:pPr>
            <a:r>
              <a:rPr lang="pt-BR" sz="2400" dirty="0" smtClean="0"/>
              <a:t>Desabamento grande e repentino de terra no reservatório</a:t>
            </a:r>
          </a:p>
          <a:p>
            <a:pPr lvl="1" eaLnBrk="1" hangingPunct="1">
              <a:lnSpc>
                <a:spcPct val="110000"/>
              </a:lnSpc>
              <a:spcBef>
                <a:spcPts val="0"/>
              </a:spcBef>
            </a:pPr>
            <a:r>
              <a:rPr lang="pt-BR" sz="2400" dirty="0" smtClean="0"/>
              <a:t>Borda livre insuficiente</a:t>
            </a:r>
          </a:p>
        </p:txBody>
      </p:sp>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Modos de Falha, Cont.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33400" y="1828800"/>
            <a:ext cx="8229600" cy="3886200"/>
          </a:xfrm>
        </p:spPr>
        <p:txBody>
          <a:bodyPr/>
          <a:lstStyle/>
          <a:p>
            <a:pPr eaLnBrk="1" hangingPunct="1"/>
            <a:r>
              <a:rPr lang="pt-BR" sz="2400" dirty="0" smtClean="0">
                <a:solidFill>
                  <a:srgbClr val="F6082A"/>
                </a:solidFill>
              </a:rPr>
              <a:t>Falha no Talude</a:t>
            </a:r>
          </a:p>
          <a:p>
            <a:pPr lvl="1" eaLnBrk="1" hangingPunct="1"/>
            <a:r>
              <a:rPr lang="pt-BR" sz="2400" dirty="0" smtClean="0"/>
              <a:t>Projeto deficiente</a:t>
            </a:r>
          </a:p>
          <a:p>
            <a:pPr lvl="1" eaLnBrk="1" hangingPunct="1"/>
            <a:r>
              <a:rPr lang="pt-BR" sz="2400" dirty="0" smtClean="0"/>
              <a:t>Ações remediais negligenciadas</a:t>
            </a:r>
          </a:p>
          <a:p>
            <a:pPr marL="457200" lvl="1" indent="0" eaLnBrk="1" hangingPunct="1">
              <a:buNone/>
            </a:pPr>
            <a:endParaRPr lang="pt-BR" sz="2400" dirty="0" smtClean="0"/>
          </a:p>
          <a:p>
            <a:pPr eaLnBrk="1" hangingPunct="1"/>
            <a:r>
              <a:rPr lang="pt-BR" sz="2400" dirty="0" smtClean="0">
                <a:solidFill>
                  <a:srgbClr val="F6082A"/>
                </a:solidFill>
              </a:rPr>
              <a:t>Instabilidade</a:t>
            </a:r>
          </a:p>
          <a:p>
            <a:pPr lvl="1" eaLnBrk="1" hangingPunct="1"/>
            <a:r>
              <a:rPr lang="pt-BR" sz="2400" dirty="0" smtClean="0"/>
              <a:t>Deformações excessivas</a:t>
            </a:r>
          </a:p>
          <a:p>
            <a:pPr lvl="1" eaLnBrk="1" hangingPunct="1"/>
            <a:r>
              <a:rPr lang="pt-BR" sz="2400" dirty="0" smtClean="0"/>
              <a:t>Tensões excessivas</a:t>
            </a:r>
          </a:p>
          <a:p>
            <a:pPr lvl="1" eaLnBrk="1" hangingPunct="1"/>
            <a:r>
              <a:rPr lang="pt-BR" sz="2400" dirty="0" smtClean="0"/>
              <a:t>Perda excessiva de material pela erosão</a:t>
            </a:r>
          </a:p>
          <a:p>
            <a:pPr eaLnBrk="1" hangingPunct="1"/>
            <a:endParaRPr lang="en-US" sz="2400" dirty="0" smtClean="0"/>
          </a:p>
        </p:txBody>
      </p:sp>
      <p:sp>
        <p:nvSpPr>
          <p:cNvPr id="7"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Modos de Falha, Cont.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81000" y="1371600"/>
            <a:ext cx="8229600" cy="4495800"/>
          </a:xfrm>
        </p:spPr>
        <p:txBody>
          <a:bodyPr/>
          <a:lstStyle/>
          <a:p>
            <a:pPr eaLnBrk="1" hangingPunct="1"/>
            <a:r>
              <a:rPr lang="pt-BR" dirty="0" smtClean="0">
                <a:solidFill>
                  <a:srgbClr val="F6082A"/>
                </a:solidFill>
              </a:rPr>
              <a:t>Condições sísmicas</a:t>
            </a:r>
          </a:p>
          <a:p>
            <a:pPr lvl="1" eaLnBrk="1" hangingPunct="1"/>
            <a:r>
              <a:rPr lang="pt-BR" sz="3200" dirty="0" smtClean="0"/>
              <a:t>Deformação excessiva</a:t>
            </a:r>
          </a:p>
          <a:p>
            <a:pPr lvl="1" eaLnBrk="1" hangingPunct="1"/>
            <a:r>
              <a:rPr lang="pt-BR" sz="3200" dirty="0" smtClean="0"/>
              <a:t>Acúmulo </a:t>
            </a:r>
            <a:r>
              <a:rPr lang="pt-BR" sz="3200" dirty="0" smtClean="0"/>
              <a:t>excessivo </a:t>
            </a:r>
            <a:r>
              <a:rPr lang="pt-BR" sz="3200" dirty="0" smtClean="0"/>
              <a:t>de </a:t>
            </a:r>
            <a:r>
              <a:rPr lang="pt-BR" sz="3200" dirty="0" err="1" smtClean="0"/>
              <a:t>poropressão</a:t>
            </a:r>
            <a:endParaRPr lang="pt-BR" sz="3200" dirty="0" smtClean="0"/>
          </a:p>
          <a:p>
            <a:pPr lvl="1" eaLnBrk="1" hangingPunct="1"/>
            <a:r>
              <a:rPr lang="pt-BR" sz="3200" dirty="0" smtClean="0"/>
              <a:t>Adensamento repentino de solos soltos, saturados, não coesos, causando um rápido acúmulo de pressão de fluídos nos poros</a:t>
            </a:r>
          </a:p>
        </p:txBody>
      </p:sp>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Modos de Falha, Cont.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1371600"/>
            <a:ext cx="8458200" cy="4953000"/>
          </a:xfrm>
          <a:noFill/>
        </p:spPr>
        <p:txBody>
          <a:bodyPr lIns="90488" tIns="44450" rIns="90488" bIns="44450">
            <a:normAutofit/>
          </a:bodyPr>
          <a:lstStyle/>
          <a:p>
            <a:pPr eaLnBrk="1" hangingPunct="1">
              <a:spcBef>
                <a:spcPts val="0"/>
              </a:spcBef>
              <a:spcAft>
                <a:spcPts val="1200"/>
              </a:spcAft>
              <a:buClr>
                <a:srgbClr val="FF6600"/>
              </a:buClr>
            </a:pPr>
            <a:r>
              <a:rPr lang="pt-BR" dirty="0" smtClean="0">
                <a:solidFill>
                  <a:srgbClr val="7030A0"/>
                </a:solidFill>
              </a:rPr>
              <a:t>A barragem e a fundação devem ser suficientemente impermeáveis e controlar a infiltração para operarem com segurança.</a:t>
            </a:r>
          </a:p>
          <a:p>
            <a:pPr eaLnBrk="1" hangingPunct="1">
              <a:spcBef>
                <a:spcPts val="0"/>
              </a:spcBef>
              <a:spcAft>
                <a:spcPts val="1200"/>
              </a:spcAft>
              <a:buClr>
                <a:srgbClr val="FF6600"/>
              </a:buClr>
            </a:pPr>
            <a:r>
              <a:rPr lang="pt-BR" dirty="0" smtClean="0">
                <a:solidFill>
                  <a:srgbClr val="7030A0"/>
                </a:solidFill>
              </a:rPr>
              <a:t>Devem ter “capacidade suficiente de vertedouro e saídas” e “borda livre adequada” para impedir o </a:t>
            </a:r>
            <a:r>
              <a:rPr lang="pt-BR" dirty="0" err="1" smtClean="0">
                <a:solidFill>
                  <a:srgbClr val="7030A0"/>
                </a:solidFill>
              </a:rPr>
              <a:t>galgamento</a:t>
            </a:r>
            <a:r>
              <a:rPr lang="pt-BR" dirty="0" smtClean="0">
                <a:solidFill>
                  <a:srgbClr val="7030A0"/>
                </a:solidFill>
              </a:rPr>
              <a:t> do reservatório.</a:t>
            </a:r>
          </a:p>
          <a:p>
            <a:pPr eaLnBrk="1" hangingPunct="1">
              <a:buClr>
                <a:srgbClr val="FF6600"/>
              </a:buClr>
            </a:pPr>
            <a:r>
              <a:rPr lang="pt-BR" dirty="0" smtClean="0">
                <a:solidFill>
                  <a:srgbClr val="7030A0"/>
                </a:solidFill>
              </a:rPr>
              <a:t>Devem ficar estáveis em todas as condições de carga.</a:t>
            </a:r>
          </a:p>
          <a:p>
            <a:pPr eaLnBrk="1" hangingPunct="1">
              <a:lnSpc>
                <a:spcPct val="90000"/>
              </a:lnSpc>
              <a:buClr>
                <a:srgbClr val="FF6600"/>
              </a:buClr>
            </a:pPr>
            <a:endParaRPr lang="en-US" sz="4000" dirty="0" smtClean="0">
              <a:solidFill>
                <a:srgbClr val="33CC33"/>
              </a:solidFill>
            </a:endParaRPr>
          </a:p>
        </p:txBody>
      </p:sp>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Exigências Técnicas</a:t>
            </a:r>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idx="1"/>
          </p:nvPr>
        </p:nvSpPr>
        <p:spPr>
          <a:xfrm>
            <a:off x="762000" y="1676400"/>
            <a:ext cx="7423150" cy="4060370"/>
          </a:xfrm>
          <a:noFill/>
        </p:spPr>
        <p:txBody>
          <a:bodyPr lIns="92075" tIns="46038" rIns="92075" bIns="46038">
            <a:normAutofit/>
          </a:bodyPr>
          <a:lstStyle/>
          <a:p>
            <a:pPr>
              <a:spcBef>
                <a:spcPts val="0"/>
              </a:spcBef>
              <a:spcAft>
                <a:spcPts val="1200"/>
              </a:spcAft>
            </a:pPr>
            <a:r>
              <a:rPr lang="pt-BR" dirty="0" smtClean="0"/>
              <a:t>Infiltração através da fundação ou de </a:t>
            </a:r>
            <a:r>
              <a:rPr lang="pt-BR" dirty="0" smtClean="0">
                <a:solidFill>
                  <a:schemeClr val="tx2"/>
                </a:solidFill>
              </a:rPr>
              <a:t>ombreiras causa erosão tubular ou dissolução </a:t>
            </a:r>
            <a:r>
              <a:rPr lang="pt-BR" dirty="0" smtClean="0"/>
              <a:t>da rocha.</a:t>
            </a:r>
          </a:p>
          <a:p>
            <a:pPr eaLnBrk="1" hangingPunct="1">
              <a:spcBef>
                <a:spcPts val="0"/>
              </a:spcBef>
            </a:pPr>
            <a:r>
              <a:rPr lang="pt-BR" dirty="0" smtClean="0"/>
              <a:t>Infiltração através de aterros, por condutos ou por encontros das ombreiras, causa erosão tubular interna.</a:t>
            </a:r>
          </a:p>
        </p:txBody>
      </p:sp>
      <p:sp>
        <p:nvSpPr>
          <p:cNvPr id="7"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Infiltração</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Through Seepage 80"/>
          <p:cNvPicPr>
            <a:picLocks noChangeAspect="1" noChangeArrowheads="1"/>
          </p:cNvPicPr>
          <p:nvPr/>
        </p:nvPicPr>
        <p:blipFill>
          <a:blip r:embed="rId3" cstate="print"/>
          <a:srcRect/>
          <a:stretch>
            <a:fillRect/>
          </a:stretch>
        </p:blipFill>
        <p:spPr bwMode="auto">
          <a:xfrm>
            <a:off x="304800" y="1828800"/>
            <a:ext cx="8458200" cy="3687763"/>
          </a:xfrm>
          <a:prstGeom prst="rect">
            <a:avLst/>
          </a:prstGeom>
          <a:noFill/>
          <a:ln w="9525">
            <a:noFill/>
            <a:miter lim="800000"/>
            <a:headEnd/>
            <a:tailEnd/>
          </a:ln>
        </p:spPr>
      </p:pic>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Infiltração de lado a lado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143000"/>
          </a:xfrm>
        </p:spPr>
        <p:txBody>
          <a:bodyPr/>
          <a:lstStyle/>
          <a:p>
            <a:pPr eaLnBrk="1" hangingPunct="1"/>
            <a:r>
              <a:rPr lang="pt-BR" sz="3000" dirty="0"/>
              <a:t>Aspectos Geotécnicos da Segurança de Barragens</a:t>
            </a:r>
            <a:r>
              <a:rPr lang="en-US" sz="3000" dirty="0" smtClean="0"/>
              <a:t/>
            </a:r>
            <a:br>
              <a:rPr lang="en-US" sz="3000" dirty="0" smtClean="0"/>
            </a:br>
            <a:r>
              <a:rPr lang="pt-BR" sz="3000" dirty="0" smtClean="0"/>
              <a:t>Tópicos</a:t>
            </a:r>
          </a:p>
        </p:txBody>
      </p:sp>
      <p:sp>
        <p:nvSpPr>
          <p:cNvPr id="4099" name="Rectangle 3"/>
          <p:cNvSpPr>
            <a:spLocks noGrp="1" noChangeArrowheads="1"/>
          </p:cNvSpPr>
          <p:nvPr>
            <p:ph type="body" idx="1"/>
          </p:nvPr>
        </p:nvSpPr>
        <p:spPr>
          <a:xfrm>
            <a:off x="457200" y="1600200"/>
            <a:ext cx="8229600" cy="4724400"/>
          </a:xfrm>
        </p:spPr>
        <p:txBody>
          <a:bodyPr/>
          <a:lstStyle/>
          <a:p>
            <a:pPr eaLnBrk="1" hangingPunct="1"/>
            <a:r>
              <a:rPr lang="pt-BR" sz="2800" dirty="0" smtClean="0"/>
              <a:t>Barragens de Concreto</a:t>
            </a:r>
          </a:p>
          <a:p>
            <a:pPr lvl="1" eaLnBrk="1" hangingPunct="1"/>
            <a:r>
              <a:rPr lang="pt-BR" dirty="0" smtClean="0">
                <a:solidFill>
                  <a:srgbClr val="7030A0"/>
                </a:solidFill>
              </a:rPr>
              <a:t>A ser apresentado por instrutor estrutural</a:t>
            </a:r>
          </a:p>
          <a:p>
            <a:pPr eaLnBrk="1" hangingPunct="1"/>
            <a:r>
              <a:rPr lang="pt-BR" sz="2800" dirty="0" smtClean="0"/>
              <a:t>Barragens de Aterro e de Enrocamento</a:t>
            </a:r>
          </a:p>
          <a:p>
            <a:pPr lvl="1" eaLnBrk="1" hangingPunct="1"/>
            <a:r>
              <a:rPr lang="pt-BR" dirty="0" smtClean="0">
                <a:solidFill>
                  <a:srgbClr val="7030A0"/>
                </a:solidFill>
              </a:rPr>
              <a:t>Modos de falha</a:t>
            </a:r>
          </a:p>
          <a:p>
            <a:pPr lvl="1" eaLnBrk="1" hangingPunct="1"/>
            <a:r>
              <a:rPr lang="pt-BR" dirty="0" smtClean="0">
                <a:solidFill>
                  <a:srgbClr val="7030A0"/>
                </a:solidFill>
              </a:rPr>
              <a:t>Infiltração</a:t>
            </a:r>
          </a:p>
          <a:p>
            <a:pPr lvl="1" eaLnBrk="1" hangingPunct="1"/>
            <a:r>
              <a:rPr lang="pt-BR" dirty="0" smtClean="0">
                <a:solidFill>
                  <a:srgbClr val="7030A0"/>
                </a:solidFill>
              </a:rPr>
              <a:t>Filtros</a:t>
            </a:r>
          </a:p>
          <a:p>
            <a:pPr lvl="1" eaLnBrk="1" hangingPunct="1"/>
            <a:r>
              <a:rPr lang="pt-BR" dirty="0" smtClean="0">
                <a:solidFill>
                  <a:srgbClr val="7030A0"/>
                </a:solidFill>
              </a:rPr>
              <a:t>Estabilidade</a:t>
            </a:r>
          </a:p>
          <a:p>
            <a:pPr eaLnBrk="1" hangingPunct="1"/>
            <a:r>
              <a:rPr lang="pt-BR" sz="2800" dirty="0" smtClean="0"/>
              <a:t>Vertedouros de Emergência</a:t>
            </a:r>
          </a:p>
          <a:p>
            <a:pPr lvl="1" eaLnBrk="1" hangingPunct="1"/>
            <a:r>
              <a:rPr lang="pt-BR" dirty="0" smtClean="0">
                <a:solidFill>
                  <a:srgbClr val="7030A0"/>
                </a:solidFill>
              </a:rPr>
              <a:t>Erosão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milford4"/>
          <p:cNvPicPr>
            <a:picLocks noChangeAspect="1" noChangeArrowheads="1"/>
          </p:cNvPicPr>
          <p:nvPr/>
        </p:nvPicPr>
        <p:blipFill>
          <a:blip r:embed="rId3" cstate="print"/>
          <a:srcRect/>
          <a:stretch>
            <a:fillRect/>
          </a:stretch>
        </p:blipFill>
        <p:spPr bwMode="auto">
          <a:xfrm>
            <a:off x="2095500" y="1524000"/>
            <a:ext cx="4953000" cy="4533900"/>
          </a:xfrm>
          <a:prstGeom prst="rect">
            <a:avLst/>
          </a:prstGeom>
          <a:noFill/>
          <a:ln w="9525">
            <a:noFill/>
            <a:miter lim="800000"/>
            <a:headEnd/>
            <a:tailEnd/>
          </a:ln>
        </p:spPr>
      </p:pic>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Barragem </a:t>
            </a:r>
            <a:r>
              <a:rPr lang="pt-BR" sz="3200" kern="0" dirty="0" err="1" smtClean="0"/>
              <a:t>Milford</a:t>
            </a:r>
            <a:r>
              <a:rPr lang="pt-BR" sz="3200" kern="0" dirty="0"/>
              <a:t> </a:t>
            </a:r>
            <a:r>
              <a:rPr lang="pt-BR" sz="3200" kern="0" dirty="0" smtClean="0"/>
              <a:t>(Kansas, EUA)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Boil 70"/>
          <p:cNvPicPr>
            <a:picLocks noChangeAspect="1" noChangeArrowheads="1"/>
          </p:cNvPicPr>
          <p:nvPr/>
        </p:nvPicPr>
        <p:blipFill>
          <a:blip r:embed="rId3" cstate="print"/>
          <a:srcRect/>
          <a:stretch>
            <a:fillRect/>
          </a:stretch>
        </p:blipFill>
        <p:spPr bwMode="auto">
          <a:xfrm>
            <a:off x="1143000" y="1600201"/>
            <a:ext cx="6477000" cy="4521164"/>
          </a:xfrm>
          <a:prstGeom prst="rect">
            <a:avLst/>
          </a:prstGeom>
          <a:noFill/>
          <a:ln w="9525">
            <a:noFill/>
            <a:miter lim="800000"/>
            <a:headEnd/>
            <a:tailEnd/>
          </a:ln>
        </p:spPr>
      </p:pic>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Aterro</a:t>
            </a:r>
            <a:r>
              <a:rPr lang="en-US" sz="3200" dirty="0" smtClean="0"/>
              <a:t/>
            </a:r>
            <a:br>
              <a:rPr lang="en-US" sz="3200" dirty="0" smtClean="0"/>
            </a:br>
            <a:r>
              <a:rPr lang="pt-BR" sz="3200" dirty="0" smtClean="0"/>
              <a:t>Infiltração de Fundações</a:t>
            </a:r>
          </a:p>
        </p:txBody>
      </p:sp>
      <p:sp>
        <p:nvSpPr>
          <p:cNvPr id="3" name="CaixaDeTexto 2"/>
          <p:cNvSpPr txBox="1"/>
          <p:nvPr/>
        </p:nvSpPr>
        <p:spPr>
          <a:xfrm>
            <a:off x="2743200" y="1828800"/>
            <a:ext cx="3429000" cy="369332"/>
          </a:xfrm>
          <a:prstGeom prst="rect">
            <a:avLst/>
          </a:prstGeom>
          <a:noFill/>
        </p:spPr>
        <p:txBody>
          <a:bodyPr wrap="square" rtlCol="0">
            <a:spAutoFit/>
          </a:bodyPr>
          <a:lstStyle/>
          <a:p>
            <a:pPr algn="ctr"/>
            <a:r>
              <a:rPr lang="pt-BR" b="1" dirty="0" smtClean="0"/>
              <a:t>Erosão tubular da fundação</a:t>
            </a:r>
            <a:endParaRPr lang="pt-BR" b="1" dirty="0"/>
          </a:p>
        </p:txBody>
      </p:sp>
      <p:sp>
        <p:nvSpPr>
          <p:cNvPr id="4" name="CaixaDeTexto 3"/>
          <p:cNvSpPr txBox="1"/>
          <p:nvPr/>
        </p:nvSpPr>
        <p:spPr>
          <a:xfrm>
            <a:off x="1752600" y="5410200"/>
            <a:ext cx="2057400" cy="369332"/>
          </a:xfrm>
          <a:prstGeom prst="rect">
            <a:avLst/>
          </a:prstGeom>
          <a:noFill/>
        </p:spPr>
        <p:txBody>
          <a:bodyPr wrap="square" rtlCol="0">
            <a:spAutoFit/>
          </a:bodyPr>
          <a:lstStyle/>
          <a:p>
            <a:pPr algn="ctr"/>
            <a:r>
              <a:rPr lang="pt-BR" b="1" dirty="0" smtClean="0"/>
              <a:t>Infiltração</a:t>
            </a:r>
            <a:endParaRPr lang="pt-BR" b="1" dirty="0"/>
          </a:p>
        </p:txBody>
      </p:sp>
      <p:sp>
        <p:nvSpPr>
          <p:cNvPr id="8" name="CaixaDeTexto 7"/>
          <p:cNvSpPr txBox="1"/>
          <p:nvPr/>
        </p:nvSpPr>
        <p:spPr>
          <a:xfrm>
            <a:off x="4648200" y="5428343"/>
            <a:ext cx="3124200" cy="338554"/>
          </a:xfrm>
          <a:prstGeom prst="rect">
            <a:avLst/>
          </a:prstGeom>
          <a:noFill/>
        </p:spPr>
        <p:txBody>
          <a:bodyPr wrap="square" rtlCol="0">
            <a:spAutoFit/>
          </a:bodyPr>
          <a:lstStyle/>
          <a:p>
            <a:pPr algn="ctr"/>
            <a:r>
              <a:rPr lang="pt-BR" sz="1600" b="1" dirty="0" smtClean="0"/>
              <a:t>Erosão tubular progressiva</a:t>
            </a:r>
            <a:endParaRPr lang="pt-BR" sz="1600" b="1" dirty="0"/>
          </a:p>
        </p:txBody>
      </p:sp>
      <p:sp>
        <p:nvSpPr>
          <p:cNvPr id="9" name="CaixaDeTexto 8"/>
          <p:cNvSpPr txBox="1"/>
          <p:nvPr/>
        </p:nvSpPr>
        <p:spPr>
          <a:xfrm>
            <a:off x="6477000" y="3200400"/>
            <a:ext cx="2057400" cy="369332"/>
          </a:xfrm>
          <a:prstGeom prst="rect">
            <a:avLst/>
          </a:prstGeom>
          <a:noFill/>
        </p:spPr>
        <p:txBody>
          <a:bodyPr wrap="square" rtlCol="0">
            <a:spAutoFit/>
          </a:bodyPr>
          <a:lstStyle/>
          <a:p>
            <a:r>
              <a:rPr lang="pt-BR" b="1" dirty="0" err="1" smtClean="0"/>
              <a:t>Borbulhamento</a:t>
            </a:r>
            <a:endParaRPr lang="pt-B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 </a:t>
            </a:r>
          </a:p>
        </p:txBody>
      </p:sp>
      <p:pic>
        <p:nvPicPr>
          <p:cNvPr id="24580" name="Picture 4" descr="SLIDE 35"/>
          <p:cNvPicPr>
            <a:picLocks noChangeAspect="1" noChangeArrowheads="1"/>
          </p:cNvPicPr>
          <p:nvPr/>
        </p:nvPicPr>
        <p:blipFill>
          <a:blip r:embed="rId3" cstate="print"/>
          <a:srcRect/>
          <a:stretch>
            <a:fillRect/>
          </a:stretch>
        </p:blipFill>
        <p:spPr bwMode="auto">
          <a:xfrm>
            <a:off x="457200" y="2590800"/>
            <a:ext cx="3810000" cy="2581275"/>
          </a:xfrm>
          <a:prstGeom prst="rect">
            <a:avLst/>
          </a:prstGeom>
          <a:noFill/>
          <a:ln w="9525">
            <a:noFill/>
            <a:miter lim="800000"/>
            <a:headEnd/>
            <a:tailEnd/>
          </a:ln>
        </p:spPr>
      </p:pic>
      <p:pic>
        <p:nvPicPr>
          <p:cNvPr id="24581" name="Picture 5" descr="SLIDE 37"/>
          <p:cNvPicPr>
            <a:picLocks noChangeAspect="1" noChangeArrowheads="1"/>
          </p:cNvPicPr>
          <p:nvPr/>
        </p:nvPicPr>
        <p:blipFill>
          <a:blip r:embed="rId4" cstate="print"/>
          <a:srcRect/>
          <a:stretch>
            <a:fillRect/>
          </a:stretch>
        </p:blipFill>
        <p:spPr bwMode="auto">
          <a:xfrm>
            <a:off x="4419600" y="2438400"/>
            <a:ext cx="4419600" cy="2957513"/>
          </a:xfrm>
          <a:prstGeom prst="rect">
            <a:avLst/>
          </a:prstGeom>
          <a:noFill/>
          <a:ln w="9525">
            <a:noFill/>
            <a:miter lim="800000"/>
            <a:headEnd/>
            <a:tailEnd/>
          </a:ln>
        </p:spPr>
      </p:pic>
      <p:sp>
        <p:nvSpPr>
          <p:cNvPr id="6"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Infiltração na Barragem </a:t>
            </a:r>
            <a:r>
              <a:rPr lang="pt-BR" sz="3200" kern="0" dirty="0" err="1" smtClean="0"/>
              <a:t>Hodges</a:t>
            </a:r>
            <a:r>
              <a:rPr lang="pt-BR" sz="3200" kern="0" dirty="0" smtClean="0"/>
              <a:t> Village</a:t>
            </a: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Void in Rock-60"/>
          <p:cNvPicPr>
            <a:picLocks noChangeAspect="1" noChangeArrowheads="1"/>
          </p:cNvPicPr>
          <p:nvPr/>
        </p:nvPicPr>
        <p:blipFill>
          <a:blip r:embed="rId3" cstate="print"/>
          <a:srcRect/>
          <a:stretch>
            <a:fillRect/>
          </a:stretch>
        </p:blipFill>
        <p:spPr bwMode="auto">
          <a:xfrm>
            <a:off x="762000" y="1905000"/>
            <a:ext cx="7772400" cy="4114800"/>
          </a:xfrm>
          <a:prstGeom prst="rect">
            <a:avLst/>
          </a:prstGeom>
          <a:noFill/>
          <a:ln w="9525">
            <a:noFill/>
            <a:miter lim="800000"/>
            <a:headEnd/>
            <a:tailEnd/>
          </a:ln>
        </p:spPr>
      </p:pic>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Erosão tubular para vazios</a:t>
            </a:r>
          </a:p>
        </p:txBody>
      </p:sp>
      <p:sp>
        <p:nvSpPr>
          <p:cNvPr id="3" name="CaixaDeTexto 2"/>
          <p:cNvSpPr txBox="1"/>
          <p:nvPr/>
        </p:nvSpPr>
        <p:spPr>
          <a:xfrm>
            <a:off x="5715000" y="5631543"/>
            <a:ext cx="3048000" cy="338554"/>
          </a:xfrm>
          <a:prstGeom prst="rect">
            <a:avLst/>
          </a:prstGeom>
          <a:noFill/>
        </p:spPr>
        <p:txBody>
          <a:bodyPr wrap="square" rtlCol="0">
            <a:spAutoFit/>
          </a:bodyPr>
          <a:lstStyle/>
          <a:p>
            <a:r>
              <a:rPr lang="pt-BR" sz="1600" b="1" dirty="0" smtClean="0"/>
              <a:t>Vazio na fundação de rocha</a:t>
            </a:r>
            <a:endParaRPr lang="pt-BR" sz="1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0" y="4389438"/>
            <a:ext cx="9144000" cy="0"/>
          </a:xfrm>
          <a:prstGeom prst="rect">
            <a:avLst/>
          </a:prstGeom>
          <a:noFill/>
          <a:ln w="12700">
            <a:noFill/>
            <a:miter lim="800000"/>
            <a:headEnd type="none" w="sm" len="sm"/>
            <a:tailEnd type="none" w="sm" len="sm"/>
          </a:ln>
        </p:spPr>
        <p:txBody>
          <a:bodyPr>
            <a:spAutoFit/>
          </a:bodyPr>
          <a:lstStyle/>
          <a:p>
            <a:endParaRPr lang="en-US"/>
          </a:p>
        </p:txBody>
      </p:sp>
      <p:pic>
        <p:nvPicPr>
          <p:cNvPr id="26628" name="Picture 4" descr="MVC-005F"/>
          <p:cNvPicPr>
            <a:picLocks noChangeAspect="1" noChangeArrowheads="1"/>
          </p:cNvPicPr>
          <p:nvPr/>
        </p:nvPicPr>
        <p:blipFill>
          <a:blip r:embed="rId2" cstate="print"/>
          <a:srcRect/>
          <a:stretch>
            <a:fillRect/>
          </a:stretch>
        </p:blipFill>
        <p:spPr bwMode="auto">
          <a:xfrm>
            <a:off x="1752600" y="1524000"/>
            <a:ext cx="6172200" cy="4629150"/>
          </a:xfrm>
          <a:prstGeom prst="rect">
            <a:avLst/>
          </a:prstGeom>
          <a:noFill/>
          <a:ln w="9525">
            <a:noFill/>
            <a:miter lim="800000"/>
            <a:headEnd/>
            <a:tailEnd/>
          </a:ln>
        </p:spPr>
      </p:pic>
      <p:sp>
        <p:nvSpPr>
          <p:cNvPr id="5"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Dolina, Barragem Clearwater, Missouri, EUA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pic>
        <p:nvPicPr>
          <p:cNvPr id="27651" name="Picture 2" descr="Map of Shale Gas Plays and Basins.jpg"/>
          <p:cNvPicPr>
            <a:picLocks noChangeAspect="1"/>
          </p:cNvPicPr>
          <p:nvPr/>
        </p:nvPicPr>
        <p:blipFill>
          <a:blip r:embed="rId3" cstate="print"/>
          <a:srcRect/>
          <a:stretch>
            <a:fillRect/>
          </a:stretch>
        </p:blipFill>
        <p:spPr bwMode="auto">
          <a:xfrm>
            <a:off x="228600" y="304800"/>
            <a:ext cx="8763000" cy="5832475"/>
          </a:xfrm>
          <a:prstGeom prst="rect">
            <a:avLst/>
          </a:prstGeom>
          <a:noFill/>
          <a:ln w="9525">
            <a:noFill/>
            <a:miter lim="800000"/>
            <a:headEnd/>
            <a:tailEnd/>
          </a:ln>
        </p:spPr>
      </p:pic>
      <p:sp>
        <p:nvSpPr>
          <p:cNvPr id="2" name="CaixaDeTexto 1"/>
          <p:cNvSpPr txBox="1"/>
          <p:nvPr/>
        </p:nvSpPr>
        <p:spPr>
          <a:xfrm>
            <a:off x="5667829" y="5334000"/>
            <a:ext cx="1494971" cy="523220"/>
          </a:xfrm>
          <a:prstGeom prst="rect">
            <a:avLst/>
          </a:prstGeom>
          <a:solidFill>
            <a:schemeClr val="bg1"/>
          </a:solidFill>
        </p:spPr>
        <p:txBody>
          <a:bodyPr wrap="square" rtlCol="0">
            <a:spAutoFit/>
          </a:bodyPr>
          <a:lstStyle/>
          <a:p>
            <a:r>
              <a:rPr lang="pt-BR" sz="1400" dirty="0" smtClean="0"/>
              <a:t>Gás econ. viável</a:t>
            </a:r>
          </a:p>
          <a:p>
            <a:r>
              <a:rPr lang="pt-BR" sz="1400" dirty="0" smtClean="0"/>
              <a:t>Bacia de gás</a:t>
            </a:r>
            <a:endParaRPr lang="pt-BR"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l="19531" t="18750" r="10938" b="12500"/>
          <a:stretch>
            <a:fillRect/>
          </a:stretch>
        </p:blipFill>
        <p:spPr bwMode="auto">
          <a:xfrm>
            <a:off x="381000" y="609600"/>
            <a:ext cx="7467600" cy="5537200"/>
          </a:xfrm>
          <a:prstGeom prst="rect">
            <a:avLst/>
          </a:prstGeom>
          <a:noFill/>
          <a:ln w="9525">
            <a:noFill/>
            <a:miter lim="800000"/>
            <a:headEnd/>
            <a:tailEnd/>
          </a:ln>
        </p:spPr>
      </p:pic>
      <p:sp>
        <p:nvSpPr>
          <p:cNvPr id="2" name="CaixaDeTexto 1"/>
          <p:cNvSpPr txBox="1"/>
          <p:nvPr/>
        </p:nvSpPr>
        <p:spPr>
          <a:xfrm>
            <a:off x="533400" y="6400800"/>
            <a:ext cx="7315200" cy="307777"/>
          </a:xfrm>
          <a:prstGeom prst="rect">
            <a:avLst/>
          </a:prstGeom>
          <a:noFill/>
        </p:spPr>
        <p:txBody>
          <a:bodyPr wrap="square" rtlCol="0">
            <a:spAutoFit/>
          </a:bodyPr>
          <a:lstStyle/>
          <a:p>
            <a:pPr algn="ctr"/>
            <a:r>
              <a:rPr lang="pt-BR" sz="1400" b="1" dirty="0" smtClean="0"/>
              <a:t>Zona de segurança debaixo da barragem e corpo de água superficial represada</a:t>
            </a:r>
            <a:endParaRPr lang="pt-BR" sz="1400" b="1" dirty="0"/>
          </a:p>
        </p:txBody>
      </p:sp>
      <p:sp>
        <p:nvSpPr>
          <p:cNvPr id="3" name="CaixaDeTexto 2"/>
          <p:cNvSpPr txBox="1"/>
          <p:nvPr/>
        </p:nvSpPr>
        <p:spPr>
          <a:xfrm>
            <a:off x="2133600" y="3581400"/>
            <a:ext cx="1524000" cy="338554"/>
          </a:xfrm>
          <a:prstGeom prst="rect">
            <a:avLst/>
          </a:prstGeom>
          <a:solidFill>
            <a:schemeClr val="bg2">
              <a:lumMod val="40000"/>
              <a:lumOff val="60000"/>
            </a:schemeClr>
          </a:solidFill>
        </p:spPr>
        <p:txBody>
          <a:bodyPr wrap="square" rtlCol="0">
            <a:spAutoFit/>
          </a:bodyPr>
          <a:lstStyle/>
          <a:p>
            <a:pPr algn="ctr"/>
            <a:r>
              <a:rPr lang="pt-BR" sz="1600" dirty="0" smtClean="0"/>
              <a:t>Sem extração</a:t>
            </a:r>
            <a:endParaRPr lang="pt-BR" sz="1600" dirty="0"/>
          </a:p>
        </p:txBody>
      </p:sp>
      <p:sp>
        <p:nvSpPr>
          <p:cNvPr id="6" name="CaixaDeTexto 5"/>
          <p:cNvSpPr txBox="1"/>
          <p:nvPr/>
        </p:nvSpPr>
        <p:spPr>
          <a:xfrm>
            <a:off x="4191000" y="1981200"/>
            <a:ext cx="1524000" cy="338554"/>
          </a:xfrm>
          <a:prstGeom prst="rect">
            <a:avLst/>
          </a:prstGeom>
          <a:solidFill>
            <a:schemeClr val="bg2">
              <a:lumMod val="40000"/>
              <a:lumOff val="60000"/>
            </a:schemeClr>
          </a:solidFill>
        </p:spPr>
        <p:txBody>
          <a:bodyPr wrap="square" rtlCol="0">
            <a:spAutoFit/>
          </a:bodyPr>
          <a:lstStyle/>
          <a:p>
            <a:pPr algn="ctr"/>
            <a:r>
              <a:rPr lang="pt-BR" sz="1600" dirty="0" smtClean="0"/>
              <a:t>Sem extração</a:t>
            </a:r>
            <a:endParaRPr lang="pt-BR" sz="1600" dirty="0"/>
          </a:p>
        </p:txBody>
      </p:sp>
      <p:sp>
        <p:nvSpPr>
          <p:cNvPr id="7" name="CaixaDeTexto 6"/>
          <p:cNvSpPr txBox="1"/>
          <p:nvPr/>
        </p:nvSpPr>
        <p:spPr>
          <a:xfrm>
            <a:off x="4800600" y="4368800"/>
            <a:ext cx="2209800" cy="523220"/>
          </a:xfrm>
          <a:prstGeom prst="rect">
            <a:avLst/>
          </a:prstGeom>
          <a:solidFill>
            <a:schemeClr val="bg2">
              <a:lumMod val="40000"/>
              <a:lumOff val="60000"/>
            </a:schemeClr>
          </a:solidFill>
        </p:spPr>
        <p:txBody>
          <a:bodyPr wrap="square" rtlCol="0">
            <a:spAutoFit/>
          </a:bodyPr>
          <a:lstStyle/>
          <a:p>
            <a:pPr algn="ctr"/>
            <a:r>
              <a:rPr lang="pt-BR" sz="1400" dirty="0" smtClean="0"/>
              <a:t>Extração, usando diretrizes</a:t>
            </a:r>
            <a:endParaRPr lang="pt-BR"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Drains 80"/>
          <p:cNvPicPr>
            <a:picLocks noChangeAspect="1" noChangeArrowheads="1"/>
          </p:cNvPicPr>
          <p:nvPr/>
        </p:nvPicPr>
        <p:blipFill>
          <a:blip r:embed="rId3" cstate="print"/>
          <a:srcRect/>
          <a:stretch>
            <a:fillRect/>
          </a:stretch>
        </p:blipFill>
        <p:spPr bwMode="auto">
          <a:xfrm>
            <a:off x="762000" y="1524000"/>
            <a:ext cx="7620000" cy="4419600"/>
          </a:xfrm>
          <a:prstGeom prst="rect">
            <a:avLst/>
          </a:prstGeom>
          <a:noFill/>
          <a:ln w="9525">
            <a:noFill/>
            <a:miter lim="800000"/>
            <a:headEnd/>
            <a:tailEnd/>
          </a:ln>
        </p:spPr>
      </p:pic>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Drenos Internos</a:t>
            </a:r>
          </a:p>
        </p:txBody>
      </p:sp>
      <p:sp>
        <p:nvSpPr>
          <p:cNvPr id="3" name="CaixaDeTexto 2"/>
          <p:cNvSpPr txBox="1"/>
          <p:nvPr/>
        </p:nvSpPr>
        <p:spPr>
          <a:xfrm>
            <a:off x="4914900" y="2590800"/>
            <a:ext cx="1905000" cy="338554"/>
          </a:xfrm>
          <a:prstGeom prst="rect">
            <a:avLst/>
          </a:prstGeom>
          <a:solidFill>
            <a:schemeClr val="bg1"/>
          </a:solidFill>
        </p:spPr>
        <p:txBody>
          <a:bodyPr wrap="square" rtlCol="0">
            <a:spAutoFit/>
          </a:bodyPr>
          <a:lstStyle/>
          <a:p>
            <a:r>
              <a:rPr lang="pt-BR" sz="1600" b="1" dirty="0" smtClean="0"/>
              <a:t>Infiltração</a:t>
            </a:r>
            <a:endParaRPr lang="pt-BR" sz="1600" b="1" dirty="0"/>
          </a:p>
        </p:txBody>
      </p:sp>
      <p:sp>
        <p:nvSpPr>
          <p:cNvPr id="7" name="CaixaDeTexto 6"/>
          <p:cNvSpPr txBox="1"/>
          <p:nvPr/>
        </p:nvSpPr>
        <p:spPr>
          <a:xfrm>
            <a:off x="6215743" y="3379522"/>
            <a:ext cx="1905000" cy="584775"/>
          </a:xfrm>
          <a:prstGeom prst="rect">
            <a:avLst/>
          </a:prstGeom>
          <a:solidFill>
            <a:schemeClr val="bg1"/>
          </a:solidFill>
        </p:spPr>
        <p:txBody>
          <a:bodyPr wrap="square" rtlCol="0">
            <a:spAutoFit/>
          </a:bodyPr>
          <a:lstStyle/>
          <a:p>
            <a:r>
              <a:rPr lang="pt-BR" sz="1600" b="1" dirty="0" smtClean="0"/>
              <a:t>Tapete Drenante Horizontal</a:t>
            </a:r>
            <a:endParaRPr lang="pt-BR" sz="1600" b="1" dirty="0"/>
          </a:p>
        </p:txBody>
      </p:sp>
      <p:sp>
        <p:nvSpPr>
          <p:cNvPr id="8" name="CaixaDeTexto 7"/>
          <p:cNvSpPr txBox="1"/>
          <p:nvPr/>
        </p:nvSpPr>
        <p:spPr>
          <a:xfrm>
            <a:off x="5038271" y="4462046"/>
            <a:ext cx="2705100" cy="338554"/>
          </a:xfrm>
          <a:prstGeom prst="rect">
            <a:avLst/>
          </a:prstGeom>
          <a:solidFill>
            <a:schemeClr val="bg1"/>
          </a:solidFill>
        </p:spPr>
        <p:txBody>
          <a:bodyPr wrap="square" rtlCol="0">
            <a:spAutoFit/>
          </a:bodyPr>
          <a:lstStyle/>
          <a:p>
            <a:r>
              <a:rPr lang="pt-BR" sz="1600" b="1" dirty="0" smtClean="0"/>
              <a:t>Filtro Inclinado e Dreno</a:t>
            </a:r>
            <a:endParaRPr lang="pt-BR" sz="1600" b="1" dirty="0"/>
          </a:p>
        </p:txBody>
      </p:sp>
      <p:sp>
        <p:nvSpPr>
          <p:cNvPr id="9" name="CaixaDeTexto 8"/>
          <p:cNvSpPr txBox="1"/>
          <p:nvPr/>
        </p:nvSpPr>
        <p:spPr>
          <a:xfrm>
            <a:off x="3162300" y="4853763"/>
            <a:ext cx="2476500" cy="338554"/>
          </a:xfrm>
          <a:prstGeom prst="rect">
            <a:avLst/>
          </a:prstGeom>
          <a:solidFill>
            <a:schemeClr val="bg1"/>
          </a:solidFill>
        </p:spPr>
        <p:txBody>
          <a:bodyPr wrap="square" rtlCol="0">
            <a:spAutoFit/>
          </a:bodyPr>
          <a:lstStyle/>
          <a:p>
            <a:r>
              <a:rPr lang="pt-BR" sz="1600" b="1" dirty="0" smtClean="0"/>
              <a:t>Núcleo Impermeável</a:t>
            </a:r>
            <a:endParaRPr lang="pt-BR" sz="1600" b="1" dirty="0"/>
          </a:p>
        </p:txBody>
      </p:sp>
      <p:sp>
        <p:nvSpPr>
          <p:cNvPr id="5" name="CaixaDeTexto 4"/>
          <p:cNvSpPr txBox="1"/>
          <p:nvPr/>
        </p:nvSpPr>
        <p:spPr>
          <a:xfrm>
            <a:off x="2438400" y="1524000"/>
            <a:ext cx="4267200" cy="646331"/>
          </a:xfrm>
          <a:prstGeom prst="rect">
            <a:avLst/>
          </a:prstGeom>
          <a:solidFill>
            <a:schemeClr val="bg1"/>
          </a:solidFill>
        </p:spPr>
        <p:txBody>
          <a:bodyPr wrap="square" rtlCol="0">
            <a:spAutoFit/>
          </a:bodyPr>
          <a:lstStyle/>
          <a:p>
            <a:pPr algn="ctr"/>
            <a:r>
              <a:rPr lang="pt-BR" b="1" dirty="0" smtClean="0"/>
              <a:t>Combinação de Drenos Inclinados e Horizontais</a:t>
            </a:r>
            <a:endParaRPr lang="pt-B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Line 3"/>
          <p:cNvSpPr>
            <a:spLocks noChangeShapeType="1"/>
          </p:cNvSpPr>
          <p:nvPr/>
        </p:nvSpPr>
        <p:spPr bwMode="auto">
          <a:xfrm>
            <a:off x="1295400" y="4648200"/>
            <a:ext cx="4800600" cy="0"/>
          </a:xfrm>
          <a:prstGeom prst="line">
            <a:avLst/>
          </a:prstGeom>
          <a:noFill/>
          <a:ln w="9525">
            <a:solidFill>
              <a:srgbClr val="9F7A5F"/>
            </a:solidFill>
            <a:round/>
            <a:headEnd/>
            <a:tailEnd/>
          </a:ln>
        </p:spPr>
        <p:txBody>
          <a:bodyPr wrap="none" anchor="ctr"/>
          <a:lstStyle/>
          <a:p>
            <a:endParaRPr lang="en-US"/>
          </a:p>
        </p:txBody>
      </p:sp>
      <p:sp>
        <p:nvSpPr>
          <p:cNvPr id="30724" name="Line 4"/>
          <p:cNvSpPr>
            <a:spLocks noChangeShapeType="1"/>
          </p:cNvSpPr>
          <p:nvPr/>
        </p:nvSpPr>
        <p:spPr bwMode="auto">
          <a:xfrm flipH="1" flipV="1">
            <a:off x="1981200" y="2743200"/>
            <a:ext cx="4267200" cy="1905000"/>
          </a:xfrm>
          <a:prstGeom prst="line">
            <a:avLst/>
          </a:prstGeom>
          <a:noFill/>
          <a:ln w="19050">
            <a:solidFill>
              <a:srgbClr val="9F7A5F"/>
            </a:solidFill>
            <a:round/>
            <a:headEnd/>
            <a:tailEnd/>
          </a:ln>
        </p:spPr>
        <p:txBody>
          <a:bodyPr wrap="none" anchor="ctr"/>
          <a:lstStyle/>
          <a:p>
            <a:endParaRPr lang="en-US"/>
          </a:p>
        </p:txBody>
      </p:sp>
      <p:sp>
        <p:nvSpPr>
          <p:cNvPr id="30725" name="Line 5"/>
          <p:cNvSpPr>
            <a:spLocks noChangeShapeType="1"/>
          </p:cNvSpPr>
          <p:nvPr/>
        </p:nvSpPr>
        <p:spPr bwMode="auto">
          <a:xfrm>
            <a:off x="1752600" y="4267200"/>
            <a:ext cx="3429000" cy="0"/>
          </a:xfrm>
          <a:prstGeom prst="line">
            <a:avLst/>
          </a:prstGeom>
          <a:noFill/>
          <a:ln w="9525">
            <a:solidFill>
              <a:srgbClr val="9F7A5F"/>
            </a:solidFill>
            <a:round/>
            <a:headEnd/>
            <a:tailEnd/>
          </a:ln>
        </p:spPr>
        <p:txBody>
          <a:bodyPr wrap="none" anchor="ctr"/>
          <a:lstStyle/>
          <a:p>
            <a:endParaRPr lang="en-US"/>
          </a:p>
        </p:txBody>
      </p:sp>
      <p:sp>
        <p:nvSpPr>
          <p:cNvPr id="30726" name="Line 6"/>
          <p:cNvSpPr>
            <a:spLocks noChangeShapeType="1"/>
          </p:cNvSpPr>
          <p:nvPr/>
        </p:nvSpPr>
        <p:spPr bwMode="auto">
          <a:xfrm>
            <a:off x="4114800" y="3810000"/>
            <a:ext cx="2133600" cy="914400"/>
          </a:xfrm>
          <a:prstGeom prst="line">
            <a:avLst/>
          </a:prstGeom>
          <a:noFill/>
          <a:ln w="9525">
            <a:solidFill>
              <a:srgbClr val="9F7A5F"/>
            </a:solidFill>
            <a:round/>
            <a:headEnd/>
            <a:tailEnd/>
          </a:ln>
        </p:spPr>
        <p:txBody>
          <a:bodyPr wrap="none" anchor="ctr"/>
          <a:lstStyle/>
          <a:p>
            <a:endParaRPr lang="en-US"/>
          </a:p>
        </p:txBody>
      </p:sp>
      <p:sp>
        <p:nvSpPr>
          <p:cNvPr id="30727" name="Line 7"/>
          <p:cNvSpPr>
            <a:spLocks noChangeShapeType="1"/>
          </p:cNvSpPr>
          <p:nvPr/>
        </p:nvSpPr>
        <p:spPr bwMode="auto">
          <a:xfrm>
            <a:off x="6248400" y="4724400"/>
            <a:ext cx="685800" cy="0"/>
          </a:xfrm>
          <a:prstGeom prst="line">
            <a:avLst/>
          </a:prstGeom>
          <a:noFill/>
          <a:ln w="9525">
            <a:solidFill>
              <a:srgbClr val="9F7A5F"/>
            </a:solidFill>
            <a:round/>
            <a:headEnd/>
            <a:tailEnd/>
          </a:ln>
        </p:spPr>
        <p:txBody>
          <a:bodyPr wrap="none" anchor="ctr"/>
          <a:lstStyle/>
          <a:p>
            <a:endParaRPr lang="en-US"/>
          </a:p>
        </p:txBody>
      </p:sp>
      <p:sp>
        <p:nvSpPr>
          <p:cNvPr id="30728" name="Line 8"/>
          <p:cNvSpPr>
            <a:spLocks noChangeShapeType="1"/>
          </p:cNvSpPr>
          <p:nvPr/>
        </p:nvSpPr>
        <p:spPr bwMode="auto">
          <a:xfrm>
            <a:off x="6248400" y="4648200"/>
            <a:ext cx="533400" cy="0"/>
          </a:xfrm>
          <a:prstGeom prst="line">
            <a:avLst/>
          </a:prstGeom>
          <a:noFill/>
          <a:ln w="9525">
            <a:solidFill>
              <a:srgbClr val="9F7A5F"/>
            </a:solidFill>
            <a:round/>
            <a:headEnd/>
            <a:tailEnd/>
          </a:ln>
        </p:spPr>
        <p:txBody>
          <a:bodyPr wrap="none" anchor="ctr"/>
          <a:lstStyle/>
          <a:p>
            <a:endParaRPr lang="en-US"/>
          </a:p>
        </p:txBody>
      </p:sp>
      <p:sp>
        <p:nvSpPr>
          <p:cNvPr id="30729" name="Line 9"/>
          <p:cNvSpPr>
            <a:spLocks noChangeShapeType="1"/>
          </p:cNvSpPr>
          <p:nvPr/>
        </p:nvSpPr>
        <p:spPr bwMode="auto">
          <a:xfrm flipV="1">
            <a:off x="6781800" y="4495800"/>
            <a:ext cx="381000" cy="152400"/>
          </a:xfrm>
          <a:prstGeom prst="line">
            <a:avLst/>
          </a:prstGeom>
          <a:noFill/>
          <a:ln w="9525">
            <a:solidFill>
              <a:srgbClr val="9F7A5F"/>
            </a:solidFill>
            <a:round/>
            <a:headEnd/>
            <a:tailEnd/>
          </a:ln>
        </p:spPr>
        <p:txBody>
          <a:bodyPr wrap="none" anchor="ctr"/>
          <a:lstStyle/>
          <a:p>
            <a:endParaRPr lang="en-US"/>
          </a:p>
        </p:txBody>
      </p:sp>
      <p:sp>
        <p:nvSpPr>
          <p:cNvPr id="30730" name="Line 10"/>
          <p:cNvSpPr>
            <a:spLocks noChangeShapeType="1"/>
          </p:cNvSpPr>
          <p:nvPr/>
        </p:nvSpPr>
        <p:spPr bwMode="auto">
          <a:xfrm>
            <a:off x="7162800" y="4495800"/>
            <a:ext cx="838200" cy="0"/>
          </a:xfrm>
          <a:prstGeom prst="line">
            <a:avLst/>
          </a:prstGeom>
          <a:noFill/>
          <a:ln w="9525">
            <a:solidFill>
              <a:srgbClr val="9F7A5F"/>
            </a:solidFill>
            <a:round/>
            <a:headEnd/>
            <a:tailEnd/>
          </a:ln>
        </p:spPr>
        <p:txBody>
          <a:bodyPr wrap="none" anchor="ctr"/>
          <a:lstStyle/>
          <a:p>
            <a:endParaRPr lang="en-US"/>
          </a:p>
        </p:txBody>
      </p:sp>
      <p:sp>
        <p:nvSpPr>
          <p:cNvPr id="30731" name="Line 11"/>
          <p:cNvSpPr>
            <a:spLocks noChangeShapeType="1"/>
          </p:cNvSpPr>
          <p:nvPr/>
        </p:nvSpPr>
        <p:spPr bwMode="auto">
          <a:xfrm flipV="1">
            <a:off x="6934200" y="4495800"/>
            <a:ext cx="457200" cy="228600"/>
          </a:xfrm>
          <a:prstGeom prst="line">
            <a:avLst/>
          </a:prstGeom>
          <a:noFill/>
          <a:ln w="9525">
            <a:solidFill>
              <a:srgbClr val="9F7A5F"/>
            </a:solidFill>
            <a:round/>
            <a:headEnd/>
            <a:tailEnd/>
          </a:ln>
        </p:spPr>
        <p:txBody>
          <a:bodyPr wrap="none" anchor="ctr"/>
          <a:lstStyle/>
          <a:p>
            <a:endParaRPr lang="en-US"/>
          </a:p>
        </p:txBody>
      </p:sp>
      <p:sp>
        <p:nvSpPr>
          <p:cNvPr id="30732" name="Text Box 12"/>
          <p:cNvSpPr txBox="1">
            <a:spLocks noChangeArrowheads="1"/>
          </p:cNvSpPr>
          <p:nvPr/>
        </p:nvSpPr>
        <p:spPr bwMode="auto">
          <a:xfrm>
            <a:off x="1355725" y="3389313"/>
            <a:ext cx="877163" cy="461665"/>
          </a:xfrm>
          <a:prstGeom prst="rect">
            <a:avLst/>
          </a:prstGeom>
          <a:noFill/>
          <a:ln w="9525">
            <a:noFill/>
            <a:miter lim="800000"/>
            <a:headEnd/>
            <a:tailEnd/>
          </a:ln>
        </p:spPr>
        <p:txBody>
          <a:bodyPr wrap="none">
            <a:spAutoFit/>
          </a:bodyPr>
          <a:lstStyle/>
          <a:p>
            <a:pPr eaLnBrk="0" hangingPunct="0"/>
            <a:r>
              <a:rPr lang="en-US" b="1" dirty="0" err="1" smtClean="0"/>
              <a:t>Aterro</a:t>
            </a:r>
            <a:endParaRPr lang="en-US" sz="2400" dirty="0">
              <a:latin typeface="Times New Roman" pitchFamily="18" charset="0"/>
            </a:endParaRPr>
          </a:p>
        </p:txBody>
      </p:sp>
      <p:sp>
        <p:nvSpPr>
          <p:cNvPr id="30733" name="Text Box 13"/>
          <p:cNvSpPr txBox="1">
            <a:spLocks noChangeArrowheads="1"/>
          </p:cNvSpPr>
          <p:nvPr/>
        </p:nvSpPr>
        <p:spPr bwMode="auto">
          <a:xfrm>
            <a:off x="2041525" y="4811713"/>
            <a:ext cx="1395935" cy="400110"/>
          </a:xfrm>
          <a:prstGeom prst="rect">
            <a:avLst/>
          </a:prstGeom>
          <a:noFill/>
          <a:ln w="9525">
            <a:solidFill>
              <a:srgbClr val="9F7A5F"/>
            </a:solidFill>
            <a:miter lim="800000"/>
            <a:headEnd/>
            <a:tailEnd/>
          </a:ln>
        </p:spPr>
        <p:txBody>
          <a:bodyPr wrap="none">
            <a:spAutoFit/>
          </a:bodyPr>
          <a:lstStyle/>
          <a:p>
            <a:pPr eaLnBrk="0" hangingPunct="0"/>
            <a:r>
              <a:rPr lang="en-US" sz="2000" b="1" dirty="0" err="1" smtClean="0"/>
              <a:t>Fundação</a:t>
            </a:r>
            <a:endParaRPr lang="en-US" sz="2400" dirty="0">
              <a:latin typeface="Times New Roman" pitchFamily="18" charset="0"/>
            </a:endParaRPr>
          </a:p>
        </p:txBody>
      </p:sp>
      <p:sp>
        <p:nvSpPr>
          <p:cNvPr id="30734" name="Text Box 14"/>
          <p:cNvSpPr txBox="1">
            <a:spLocks noChangeArrowheads="1"/>
          </p:cNvSpPr>
          <p:nvPr/>
        </p:nvSpPr>
        <p:spPr bwMode="auto">
          <a:xfrm>
            <a:off x="1584325" y="4227513"/>
            <a:ext cx="1975734" cy="461665"/>
          </a:xfrm>
          <a:prstGeom prst="rect">
            <a:avLst/>
          </a:prstGeom>
          <a:noFill/>
          <a:ln w="9525">
            <a:solidFill>
              <a:srgbClr val="9F7A5F"/>
            </a:solidFill>
            <a:miter lim="800000"/>
            <a:headEnd/>
            <a:tailEnd/>
          </a:ln>
        </p:spPr>
        <p:txBody>
          <a:bodyPr wrap="none">
            <a:spAutoFit/>
          </a:bodyPr>
          <a:lstStyle/>
          <a:p>
            <a:pPr eaLnBrk="0" hangingPunct="0"/>
            <a:r>
              <a:rPr lang="en-US" b="1" dirty="0" err="1" smtClean="0"/>
              <a:t>Tapete</a:t>
            </a:r>
            <a:r>
              <a:rPr lang="en-US" b="1" dirty="0" smtClean="0"/>
              <a:t> Drenante</a:t>
            </a:r>
            <a:endParaRPr lang="en-US" sz="2400" dirty="0">
              <a:latin typeface="Times New Roman" pitchFamily="18" charset="0"/>
            </a:endParaRPr>
          </a:p>
        </p:txBody>
      </p:sp>
      <p:sp>
        <p:nvSpPr>
          <p:cNvPr id="30735" name="Text Box 15"/>
          <p:cNvSpPr txBox="1">
            <a:spLocks noChangeArrowheads="1"/>
          </p:cNvSpPr>
          <p:nvPr/>
        </p:nvSpPr>
        <p:spPr bwMode="auto">
          <a:xfrm>
            <a:off x="7010400" y="3694113"/>
            <a:ext cx="1752600" cy="707886"/>
          </a:xfrm>
          <a:prstGeom prst="rect">
            <a:avLst/>
          </a:prstGeom>
          <a:noFill/>
          <a:ln w="9525">
            <a:solidFill>
              <a:srgbClr val="9F7A5F"/>
            </a:solidFill>
            <a:miter lim="800000"/>
            <a:headEnd/>
            <a:tailEnd/>
          </a:ln>
        </p:spPr>
        <p:txBody>
          <a:bodyPr>
            <a:spAutoFit/>
          </a:bodyPr>
          <a:lstStyle/>
          <a:p>
            <a:pPr eaLnBrk="0" hangingPunct="0"/>
            <a:r>
              <a:rPr lang="en-US" sz="2000" b="1" dirty="0" err="1" smtClean="0"/>
              <a:t>Vala</a:t>
            </a:r>
            <a:r>
              <a:rPr lang="en-US" sz="2000" b="1" dirty="0" smtClean="0"/>
              <a:t> de </a:t>
            </a:r>
            <a:r>
              <a:rPr lang="en-US" sz="2000" b="1" dirty="0" err="1" smtClean="0"/>
              <a:t>cascalho</a:t>
            </a:r>
            <a:endParaRPr lang="en-US" sz="2400" dirty="0">
              <a:latin typeface="Times New Roman" pitchFamily="18" charset="0"/>
            </a:endParaRPr>
          </a:p>
        </p:txBody>
      </p:sp>
      <p:sp>
        <p:nvSpPr>
          <p:cNvPr id="30736" name="Line 16"/>
          <p:cNvSpPr>
            <a:spLocks noChangeShapeType="1"/>
          </p:cNvSpPr>
          <p:nvPr/>
        </p:nvSpPr>
        <p:spPr bwMode="auto">
          <a:xfrm flipH="1">
            <a:off x="6705600" y="3962400"/>
            <a:ext cx="381000" cy="685800"/>
          </a:xfrm>
          <a:prstGeom prst="line">
            <a:avLst/>
          </a:prstGeom>
          <a:noFill/>
          <a:ln w="28575">
            <a:solidFill>
              <a:srgbClr val="9F7A5F"/>
            </a:solidFill>
            <a:round/>
            <a:headEnd/>
            <a:tailEnd type="triangle" w="med" len="med"/>
          </a:ln>
        </p:spPr>
        <p:txBody>
          <a:bodyPr wrap="none" anchor="ctr"/>
          <a:lstStyle/>
          <a:p>
            <a:endParaRPr lang="en-US"/>
          </a:p>
        </p:txBody>
      </p:sp>
      <p:sp>
        <p:nvSpPr>
          <p:cNvPr id="30737" name="Line 17"/>
          <p:cNvSpPr>
            <a:spLocks noChangeShapeType="1"/>
          </p:cNvSpPr>
          <p:nvPr/>
        </p:nvSpPr>
        <p:spPr bwMode="auto">
          <a:xfrm>
            <a:off x="4953000" y="4419600"/>
            <a:ext cx="990600" cy="0"/>
          </a:xfrm>
          <a:prstGeom prst="line">
            <a:avLst/>
          </a:prstGeom>
          <a:noFill/>
          <a:ln w="57150">
            <a:solidFill>
              <a:srgbClr val="0D12F1"/>
            </a:solidFill>
            <a:round/>
            <a:headEnd/>
            <a:tailEnd type="triangle" w="med" len="med"/>
          </a:ln>
        </p:spPr>
        <p:txBody>
          <a:bodyPr wrap="none" anchor="ctr"/>
          <a:lstStyle/>
          <a:p>
            <a:endParaRPr lang="en-US"/>
          </a:p>
        </p:txBody>
      </p:sp>
      <p:sp>
        <p:nvSpPr>
          <p:cNvPr id="30738" name="Line 18"/>
          <p:cNvSpPr>
            <a:spLocks noChangeShapeType="1"/>
          </p:cNvSpPr>
          <p:nvPr/>
        </p:nvSpPr>
        <p:spPr bwMode="auto">
          <a:xfrm flipV="1">
            <a:off x="4114800" y="3657600"/>
            <a:ext cx="0" cy="152400"/>
          </a:xfrm>
          <a:prstGeom prst="line">
            <a:avLst/>
          </a:prstGeom>
          <a:noFill/>
          <a:ln w="9525">
            <a:solidFill>
              <a:srgbClr val="9F7A5F"/>
            </a:solidFill>
            <a:round/>
            <a:headEnd/>
            <a:tailEnd/>
          </a:ln>
        </p:spPr>
        <p:txBody>
          <a:bodyPr wrap="none" anchor="ctr"/>
          <a:lstStyle/>
          <a:p>
            <a:endParaRPr lang="en-US"/>
          </a:p>
        </p:txBody>
      </p:sp>
      <p:sp>
        <p:nvSpPr>
          <p:cNvPr id="30739" name="Text Box 19"/>
          <p:cNvSpPr txBox="1">
            <a:spLocks noChangeArrowheads="1"/>
          </p:cNvSpPr>
          <p:nvPr/>
        </p:nvSpPr>
        <p:spPr bwMode="auto">
          <a:xfrm>
            <a:off x="1050925" y="5602288"/>
            <a:ext cx="184150" cy="822325"/>
          </a:xfrm>
          <a:prstGeom prst="rect">
            <a:avLst/>
          </a:prstGeom>
          <a:noFill/>
          <a:ln w="9525">
            <a:noFill/>
            <a:miter lim="800000"/>
            <a:headEnd/>
            <a:tailEnd/>
          </a:ln>
        </p:spPr>
        <p:txBody>
          <a:bodyPr wrap="none">
            <a:spAutoFit/>
          </a:bodyPr>
          <a:lstStyle/>
          <a:p>
            <a:pPr eaLnBrk="0" hangingPunct="0"/>
            <a:endParaRPr lang="en-US" sz="2400">
              <a:solidFill>
                <a:srgbClr val="FFFF00"/>
              </a:solidFill>
              <a:latin typeface="Times New Roman" pitchFamily="18" charset="0"/>
            </a:endParaRPr>
          </a:p>
          <a:p>
            <a:pPr eaLnBrk="0" hangingPunct="0"/>
            <a:endParaRPr lang="en-US" sz="2400">
              <a:solidFill>
                <a:srgbClr val="FFFF00"/>
              </a:solidFill>
              <a:latin typeface="Times New Roman" pitchFamily="18" charset="0"/>
            </a:endParaRPr>
          </a:p>
        </p:txBody>
      </p:sp>
      <p:sp>
        <p:nvSpPr>
          <p:cNvPr id="30740" name="Text Box 20"/>
          <p:cNvSpPr txBox="1">
            <a:spLocks noChangeArrowheads="1"/>
          </p:cNvSpPr>
          <p:nvPr/>
        </p:nvSpPr>
        <p:spPr bwMode="auto">
          <a:xfrm>
            <a:off x="1605970" y="5791200"/>
            <a:ext cx="5339923" cy="400110"/>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smtClean="0">
                <a:solidFill>
                  <a:srgbClr val="FF3399"/>
                </a:solidFill>
              </a:rPr>
              <a:t>Uma boa </a:t>
            </a:r>
            <a:r>
              <a:rPr lang="en-US" sz="2000" b="1" dirty="0" err="1" smtClean="0">
                <a:solidFill>
                  <a:srgbClr val="FF3399"/>
                </a:solidFill>
              </a:rPr>
              <a:t>configuração</a:t>
            </a:r>
            <a:r>
              <a:rPr lang="en-US" sz="2000" b="1" dirty="0" smtClean="0">
                <a:solidFill>
                  <a:srgbClr val="FF3399"/>
                </a:solidFill>
              </a:rPr>
              <a:t> </a:t>
            </a:r>
            <a:r>
              <a:rPr lang="en-US" sz="2000" b="1" dirty="0" err="1" smtClean="0">
                <a:solidFill>
                  <a:srgbClr val="FF3399"/>
                </a:solidFill>
              </a:rPr>
              <a:t>facilita</a:t>
            </a:r>
            <a:r>
              <a:rPr lang="en-US" sz="2000" b="1" dirty="0" smtClean="0">
                <a:solidFill>
                  <a:srgbClr val="FF3399"/>
                </a:solidFill>
              </a:rPr>
              <a:t> a </a:t>
            </a:r>
            <a:r>
              <a:rPr lang="en-US" sz="2000" b="1" dirty="0" err="1" smtClean="0">
                <a:solidFill>
                  <a:srgbClr val="FF3399"/>
                </a:solidFill>
              </a:rPr>
              <a:t>drenagem</a:t>
            </a:r>
            <a:endParaRPr lang="en-US" sz="2000" b="1" dirty="0">
              <a:solidFill>
                <a:srgbClr val="FF3399"/>
              </a:solidFill>
            </a:endParaRPr>
          </a:p>
        </p:txBody>
      </p:sp>
      <p:sp>
        <p:nvSpPr>
          <p:cNvPr id="21"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Saída do Tapete Drenante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a:off x="1447800" y="4648200"/>
            <a:ext cx="4800600" cy="0"/>
          </a:xfrm>
          <a:prstGeom prst="line">
            <a:avLst/>
          </a:prstGeom>
          <a:noFill/>
          <a:ln w="9525">
            <a:solidFill>
              <a:srgbClr val="9F7A5F"/>
            </a:solidFill>
            <a:round/>
            <a:headEnd/>
            <a:tailEnd/>
          </a:ln>
        </p:spPr>
        <p:txBody>
          <a:bodyPr wrap="none" anchor="ctr"/>
          <a:lstStyle/>
          <a:p>
            <a:endParaRPr lang="en-US"/>
          </a:p>
        </p:txBody>
      </p:sp>
      <p:sp>
        <p:nvSpPr>
          <p:cNvPr id="31748" name="Line 4"/>
          <p:cNvSpPr>
            <a:spLocks noChangeShapeType="1"/>
          </p:cNvSpPr>
          <p:nvPr/>
        </p:nvSpPr>
        <p:spPr bwMode="auto">
          <a:xfrm flipH="1" flipV="1">
            <a:off x="1981200" y="2743200"/>
            <a:ext cx="4572000" cy="2057400"/>
          </a:xfrm>
          <a:prstGeom prst="line">
            <a:avLst/>
          </a:prstGeom>
          <a:noFill/>
          <a:ln w="19050">
            <a:solidFill>
              <a:srgbClr val="9F7A5F"/>
            </a:solidFill>
            <a:round/>
            <a:headEnd/>
            <a:tailEnd/>
          </a:ln>
        </p:spPr>
        <p:txBody>
          <a:bodyPr wrap="none" anchor="ctr"/>
          <a:lstStyle/>
          <a:p>
            <a:endParaRPr lang="en-US"/>
          </a:p>
        </p:txBody>
      </p:sp>
      <p:sp>
        <p:nvSpPr>
          <p:cNvPr id="31749" name="Line 5"/>
          <p:cNvSpPr>
            <a:spLocks noChangeShapeType="1"/>
          </p:cNvSpPr>
          <p:nvPr/>
        </p:nvSpPr>
        <p:spPr bwMode="auto">
          <a:xfrm>
            <a:off x="1066800" y="4267200"/>
            <a:ext cx="3733800" cy="0"/>
          </a:xfrm>
          <a:prstGeom prst="line">
            <a:avLst/>
          </a:prstGeom>
          <a:noFill/>
          <a:ln w="9525">
            <a:solidFill>
              <a:srgbClr val="9F7A5F"/>
            </a:solidFill>
            <a:round/>
            <a:headEnd/>
            <a:tailEnd/>
          </a:ln>
        </p:spPr>
        <p:txBody>
          <a:bodyPr wrap="none" anchor="ctr"/>
          <a:lstStyle/>
          <a:p>
            <a:endParaRPr lang="en-US"/>
          </a:p>
        </p:txBody>
      </p:sp>
      <p:sp>
        <p:nvSpPr>
          <p:cNvPr id="31750" name="Line 6"/>
          <p:cNvSpPr>
            <a:spLocks noChangeShapeType="1"/>
          </p:cNvSpPr>
          <p:nvPr/>
        </p:nvSpPr>
        <p:spPr bwMode="auto">
          <a:xfrm flipV="1">
            <a:off x="7010400" y="4648200"/>
            <a:ext cx="381000" cy="152400"/>
          </a:xfrm>
          <a:prstGeom prst="line">
            <a:avLst/>
          </a:prstGeom>
          <a:noFill/>
          <a:ln w="9525">
            <a:solidFill>
              <a:srgbClr val="9F7A5F"/>
            </a:solidFill>
            <a:round/>
            <a:headEnd/>
            <a:tailEnd/>
          </a:ln>
        </p:spPr>
        <p:txBody>
          <a:bodyPr wrap="none" anchor="ctr"/>
          <a:lstStyle/>
          <a:p>
            <a:endParaRPr lang="en-US"/>
          </a:p>
        </p:txBody>
      </p:sp>
      <p:sp>
        <p:nvSpPr>
          <p:cNvPr id="31751" name="Line 7"/>
          <p:cNvSpPr>
            <a:spLocks noChangeShapeType="1"/>
          </p:cNvSpPr>
          <p:nvPr/>
        </p:nvSpPr>
        <p:spPr bwMode="auto">
          <a:xfrm>
            <a:off x="7391400" y="4648200"/>
            <a:ext cx="838200" cy="0"/>
          </a:xfrm>
          <a:prstGeom prst="line">
            <a:avLst/>
          </a:prstGeom>
          <a:noFill/>
          <a:ln w="9525">
            <a:solidFill>
              <a:srgbClr val="9F7A5F"/>
            </a:solidFill>
            <a:round/>
            <a:headEnd/>
            <a:tailEnd/>
          </a:ln>
        </p:spPr>
        <p:txBody>
          <a:bodyPr wrap="none" anchor="ctr"/>
          <a:lstStyle/>
          <a:p>
            <a:endParaRPr lang="en-US"/>
          </a:p>
        </p:txBody>
      </p:sp>
      <p:sp>
        <p:nvSpPr>
          <p:cNvPr id="31752" name="Text Box 8"/>
          <p:cNvSpPr txBox="1">
            <a:spLocks noChangeArrowheads="1"/>
          </p:cNvSpPr>
          <p:nvPr/>
        </p:nvSpPr>
        <p:spPr bwMode="auto">
          <a:xfrm>
            <a:off x="1355725" y="3389313"/>
            <a:ext cx="877163" cy="461665"/>
          </a:xfrm>
          <a:prstGeom prst="rect">
            <a:avLst/>
          </a:prstGeom>
          <a:noFill/>
          <a:ln w="9525">
            <a:noFill/>
            <a:miter lim="800000"/>
            <a:headEnd/>
            <a:tailEnd/>
          </a:ln>
        </p:spPr>
        <p:txBody>
          <a:bodyPr wrap="none">
            <a:spAutoFit/>
          </a:bodyPr>
          <a:lstStyle/>
          <a:p>
            <a:pPr eaLnBrk="0" hangingPunct="0"/>
            <a:r>
              <a:rPr lang="en-US" b="1" dirty="0" err="1" smtClean="0"/>
              <a:t>Aterro</a:t>
            </a:r>
            <a:endParaRPr lang="en-US" sz="2400" dirty="0">
              <a:latin typeface="Times New Roman" pitchFamily="18" charset="0"/>
            </a:endParaRPr>
          </a:p>
        </p:txBody>
      </p:sp>
      <p:sp>
        <p:nvSpPr>
          <p:cNvPr id="31753" name="Text Box 9"/>
          <p:cNvSpPr txBox="1">
            <a:spLocks noChangeArrowheads="1"/>
          </p:cNvSpPr>
          <p:nvPr/>
        </p:nvSpPr>
        <p:spPr bwMode="auto">
          <a:xfrm>
            <a:off x="2041525" y="4837113"/>
            <a:ext cx="1274708" cy="461665"/>
          </a:xfrm>
          <a:prstGeom prst="rect">
            <a:avLst/>
          </a:prstGeom>
          <a:noFill/>
          <a:ln w="9525">
            <a:noFill/>
            <a:miter lim="800000"/>
            <a:headEnd/>
            <a:tailEnd/>
          </a:ln>
        </p:spPr>
        <p:txBody>
          <a:bodyPr wrap="none">
            <a:spAutoFit/>
          </a:bodyPr>
          <a:lstStyle/>
          <a:p>
            <a:pPr eaLnBrk="0" hangingPunct="0"/>
            <a:r>
              <a:rPr lang="en-US" b="1" dirty="0" err="1" smtClean="0"/>
              <a:t>Fundação</a:t>
            </a:r>
            <a:endParaRPr lang="en-US" sz="2400" dirty="0">
              <a:latin typeface="Times New Roman" pitchFamily="18" charset="0"/>
            </a:endParaRPr>
          </a:p>
        </p:txBody>
      </p:sp>
      <p:sp>
        <p:nvSpPr>
          <p:cNvPr id="31754" name="Text Box 10"/>
          <p:cNvSpPr txBox="1">
            <a:spLocks noChangeArrowheads="1"/>
          </p:cNvSpPr>
          <p:nvPr/>
        </p:nvSpPr>
        <p:spPr bwMode="auto">
          <a:xfrm>
            <a:off x="1600200" y="4267200"/>
            <a:ext cx="1775614" cy="338554"/>
          </a:xfrm>
          <a:prstGeom prst="rect">
            <a:avLst/>
          </a:prstGeom>
          <a:noFill/>
          <a:ln w="9525">
            <a:noFill/>
            <a:miter lim="800000"/>
            <a:headEnd/>
            <a:tailEnd/>
          </a:ln>
        </p:spPr>
        <p:txBody>
          <a:bodyPr wrap="none">
            <a:spAutoFit/>
          </a:bodyPr>
          <a:lstStyle/>
          <a:p>
            <a:pPr eaLnBrk="0" hangingPunct="0"/>
            <a:r>
              <a:rPr lang="en-US" sz="1600" b="1" dirty="0" err="1" smtClean="0"/>
              <a:t>Tapete</a:t>
            </a:r>
            <a:r>
              <a:rPr lang="en-US" sz="1600" b="1" dirty="0" smtClean="0"/>
              <a:t> Drenante</a:t>
            </a:r>
            <a:endParaRPr lang="en-US" sz="2000" dirty="0">
              <a:latin typeface="Times New Roman" pitchFamily="18" charset="0"/>
            </a:endParaRPr>
          </a:p>
        </p:txBody>
      </p:sp>
      <p:sp>
        <p:nvSpPr>
          <p:cNvPr id="31755" name="Text Box 11"/>
          <p:cNvSpPr txBox="1">
            <a:spLocks noChangeArrowheads="1"/>
          </p:cNvSpPr>
          <p:nvPr/>
        </p:nvSpPr>
        <p:spPr bwMode="auto">
          <a:xfrm>
            <a:off x="7467600" y="3694113"/>
            <a:ext cx="1295400" cy="396875"/>
          </a:xfrm>
          <a:prstGeom prst="rect">
            <a:avLst/>
          </a:prstGeom>
          <a:noFill/>
          <a:ln w="9525">
            <a:noFill/>
            <a:miter lim="800000"/>
            <a:headEnd/>
            <a:tailEnd/>
          </a:ln>
        </p:spPr>
        <p:txBody>
          <a:bodyPr>
            <a:spAutoFit/>
          </a:bodyPr>
          <a:lstStyle/>
          <a:p>
            <a:pPr eaLnBrk="0" hangingPunct="0"/>
            <a:r>
              <a:rPr lang="en-US" sz="2000" b="1" dirty="0" err="1" smtClean="0"/>
              <a:t>Vala</a:t>
            </a:r>
            <a:endParaRPr lang="en-US" sz="2400" dirty="0">
              <a:latin typeface="Times New Roman" pitchFamily="18" charset="0"/>
            </a:endParaRPr>
          </a:p>
        </p:txBody>
      </p:sp>
      <p:sp>
        <p:nvSpPr>
          <p:cNvPr id="31756" name="Line 12"/>
          <p:cNvSpPr>
            <a:spLocks noChangeShapeType="1"/>
          </p:cNvSpPr>
          <p:nvPr/>
        </p:nvSpPr>
        <p:spPr bwMode="auto">
          <a:xfrm flipH="1">
            <a:off x="6934200" y="4038600"/>
            <a:ext cx="533400" cy="609600"/>
          </a:xfrm>
          <a:prstGeom prst="line">
            <a:avLst/>
          </a:prstGeom>
          <a:noFill/>
          <a:ln w="28575">
            <a:solidFill>
              <a:srgbClr val="9F7A5F"/>
            </a:solidFill>
            <a:round/>
            <a:headEnd/>
            <a:tailEnd type="triangle" w="med" len="med"/>
          </a:ln>
        </p:spPr>
        <p:txBody>
          <a:bodyPr wrap="none" anchor="ctr"/>
          <a:lstStyle/>
          <a:p>
            <a:endParaRPr lang="en-US"/>
          </a:p>
        </p:txBody>
      </p:sp>
      <p:sp>
        <p:nvSpPr>
          <p:cNvPr id="31757" name="Line 13"/>
          <p:cNvSpPr>
            <a:spLocks noChangeShapeType="1"/>
          </p:cNvSpPr>
          <p:nvPr/>
        </p:nvSpPr>
        <p:spPr bwMode="auto">
          <a:xfrm>
            <a:off x="4800600" y="4267200"/>
            <a:ext cx="838200" cy="381000"/>
          </a:xfrm>
          <a:prstGeom prst="line">
            <a:avLst/>
          </a:prstGeom>
          <a:noFill/>
          <a:ln w="9525">
            <a:solidFill>
              <a:srgbClr val="9F7A5F"/>
            </a:solidFill>
            <a:round/>
            <a:headEnd/>
            <a:tailEnd/>
          </a:ln>
        </p:spPr>
        <p:txBody>
          <a:bodyPr wrap="none" anchor="ctr"/>
          <a:lstStyle/>
          <a:p>
            <a:endParaRPr lang="en-US"/>
          </a:p>
        </p:txBody>
      </p:sp>
      <p:sp>
        <p:nvSpPr>
          <p:cNvPr id="31758" name="Line 14"/>
          <p:cNvSpPr>
            <a:spLocks noChangeShapeType="1"/>
          </p:cNvSpPr>
          <p:nvPr/>
        </p:nvSpPr>
        <p:spPr bwMode="auto">
          <a:xfrm flipV="1">
            <a:off x="4495800" y="2743200"/>
            <a:ext cx="0" cy="1752600"/>
          </a:xfrm>
          <a:prstGeom prst="line">
            <a:avLst/>
          </a:prstGeom>
          <a:noFill/>
          <a:ln w="57150">
            <a:solidFill>
              <a:srgbClr val="0D12F1"/>
            </a:solidFill>
            <a:round/>
            <a:headEnd/>
            <a:tailEnd/>
          </a:ln>
        </p:spPr>
        <p:txBody>
          <a:bodyPr wrap="none" anchor="ctr"/>
          <a:lstStyle/>
          <a:p>
            <a:endParaRPr lang="en-US"/>
          </a:p>
        </p:txBody>
      </p:sp>
      <p:sp>
        <p:nvSpPr>
          <p:cNvPr id="31759" name="Line 15"/>
          <p:cNvSpPr>
            <a:spLocks noChangeShapeType="1"/>
          </p:cNvSpPr>
          <p:nvPr/>
        </p:nvSpPr>
        <p:spPr bwMode="auto">
          <a:xfrm>
            <a:off x="4495800" y="3429000"/>
            <a:ext cx="533400" cy="0"/>
          </a:xfrm>
          <a:prstGeom prst="line">
            <a:avLst/>
          </a:prstGeom>
          <a:noFill/>
          <a:ln w="38100">
            <a:solidFill>
              <a:srgbClr val="0D12F1"/>
            </a:solidFill>
            <a:round/>
            <a:headEnd/>
            <a:tailEnd/>
          </a:ln>
        </p:spPr>
        <p:txBody>
          <a:bodyPr wrap="none" anchor="ctr"/>
          <a:lstStyle/>
          <a:p>
            <a:endParaRPr lang="en-US"/>
          </a:p>
        </p:txBody>
      </p:sp>
      <p:sp>
        <p:nvSpPr>
          <p:cNvPr id="31760" name="Line 16"/>
          <p:cNvSpPr>
            <a:spLocks noChangeShapeType="1"/>
          </p:cNvSpPr>
          <p:nvPr/>
        </p:nvSpPr>
        <p:spPr bwMode="auto">
          <a:xfrm>
            <a:off x="4876800" y="3276600"/>
            <a:ext cx="0" cy="152400"/>
          </a:xfrm>
          <a:prstGeom prst="line">
            <a:avLst/>
          </a:prstGeom>
          <a:noFill/>
          <a:ln w="76200">
            <a:solidFill>
              <a:srgbClr val="0D12F1"/>
            </a:solidFill>
            <a:round/>
            <a:headEnd/>
            <a:tailEnd type="triangle" w="med" len="med"/>
          </a:ln>
        </p:spPr>
        <p:txBody>
          <a:bodyPr wrap="none" anchor="ctr"/>
          <a:lstStyle/>
          <a:p>
            <a:endParaRPr lang="en-US"/>
          </a:p>
        </p:txBody>
      </p:sp>
      <p:sp>
        <p:nvSpPr>
          <p:cNvPr id="31761" name="Rectangle 17"/>
          <p:cNvSpPr>
            <a:spLocks noChangeArrowheads="1"/>
          </p:cNvSpPr>
          <p:nvPr/>
        </p:nvSpPr>
        <p:spPr bwMode="auto">
          <a:xfrm>
            <a:off x="1866611" y="5943600"/>
            <a:ext cx="5115503" cy="400110"/>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err="1" smtClean="0">
                <a:solidFill>
                  <a:srgbClr val="FF3399"/>
                </a:solidFill>
              </a:rPr>
              <a:t>Configuração</a:t>
            </a:r>
            <a:r>
              <a:rPr lang="en-US" sz="2000" b="1" dirty="0" smtClean="0">
                <a:solidFill>
                  <a:srgbClr val="FF3399"/>
                </a:solidFill>
              </a:rPr>
              <a:t> </a:t>
            </a:r>
            <a:r>
              <a:rPr lang="en-US" sz="2000" b="1" dirty="0" err="1" smtClean="0">
                <a:solidFill>
                  <a:srgbClr val="FF3399"/>
                </a:solidFill>
              </a:rPr>
              <a:t>errada</a:t>
            </a:r>
            <a:r>
              <a:rPr lang="en-US" sz="2000" b="1" dirty="0" smtClean="0">
                <a:solidFill>
                  <a:srgbClr val="FF3399"/>
                </a:solidFill>
              </a:rPr>
              <a:t> </a:t>
            </a:r>
            <a:r>
              <a:rPr lang="en-US" sz="2000" b="1" dirty="0" err="1" smtClean="0">
                <a:solidFill>
                  <a:srgbClr val="FF3399"/>
                </a:solidFill>
              </a:rPr>
              <a:t>entope</a:t>
            </a:r>
            <a:r>
              <a:rPr lang="en-US" sz="2000" b="1" dirty="0" smtClean="0">
                <a:solidFill>
                  <a:srgbClr val="FF3399"/>
                </a:solidFill>
              </a:rPr>
              <a:t> a </a:t>
            </a:r>
            <a:r>
              <a:rPr lang="en-US" sz="2000" b="1" dirty="0" err="1" smtClean="0">
                <a:solidFill>
                  <a:srgbClr val="FF3399"/>
                </a:solidFill>
              </a:rPr>
              <a:t>drenagem</a:t>
            </a:r>
            <a:endParaRPr lang="en-US" sz="2000" b="1" dirty="0">
              <a:solidFill>
                <a:srgbClr val="FF3399"/>
              </a:solidFill>
            </a:endParaRPr>
          </a:p>
        </p:txBody>
      </p:sp>
      <p:sp>
        <p:nvSpPr>
          <p:cNvPr id="31762" name="Line 18"/>
          <p:cNvSpPr>
            <a:spLocks noChangeShapeType="1"/>
          </p:cNvSpPr>
          <p:nvPr/>
        </p:nvSpPr>
        <p:spPr bwMode="auto">
          <a:xfrm>
            <a:off x="6553200" y="4800600"/>
            <a:ext cx="457200" cy="0"/>
          </a:xfrm>
          <a:prstGeom prst="line">
            <a:avLst/>
          </a:prstGeom>
          <a:noFill/>
          <a:ln w="12700">
            <a:solidFill>
              <a:srgbClr val="9F7A5F"/>
            </a:solidFill>
            <a:round/>
            <a:headEnd type="none" w="sm" len="sm"/>
            <a:tailEnd type="none" w="sm" len="sm"/>
          </a:ln>
        </p:spPr>
        <p:txBody>
          <a:bodyPr/>
          <a:lstStyle/>
          <a:p>
            <a:endParaRPr lang="en-US"/>
          </a:p>
        </p:txBody>
      </p:sp>
      <p:sp>
        <p:nvSpPr>
          <p:cNvPr id="19"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Entupimento da Saída do Dreno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9144000" cy="1143000"/>
          </a:xfrm>
        </p:spPr>
        <p:txBody>
          <a:bodyPr/>
          <a:lstStyle/>
          <a:p>
            <a:pPr eaLnBrk="1" hangingPunct="1"/>
            <a:r>
              <a:rPr lang="pt-BR" sz="3000" dirty="0"/>
              <a:t>Aspectos Geotécnicos </a:t>
            </a:r>
            <a:r>
              <a:rPr lang="pt-BR" sz="3000" dirty="0" smtClean="0"/>
              <a:t>de Barragens de Concreto</a:t>
            </a:r>
            <a:r>
              <a:rPr lang="en-US" sz="3200" dirty="0" smtClean="0"/>
              <a:t/>
            </a:r>
            <a:br>
              <a:rPr lang="en-US" sz="3200" dirty="0" smtClean="0"/>
            </a:br>
            <a:r>
              <a:rPr lang="pt-BR" sz="3200" dirty="0" smtClean="0"/>
              <a:t>Modos de Falha</a:t>
            </a:r>
          </a:p>
        </p:txBody>
      </p:sp>
      <p:sp>
        <p:nvSpPr>
          <p:cNvPr id="5123" name="Rectangle 3"/>
          <p:cNvSpPr>
            <a:spLocks noGrp="1" noChangeArrowheads="1"/>
          </p:cNvSpPr>
          <p:nvPr>
            <p:ph type="body" idx="1"/>
          </p:nvPr>
        </p:nvSpPr>
        <p:spPr>
          <a:xfrm>
            <a:off x="457200" y="1600200"/>
            <a:ext cx="8229600" cy="4876800"/>
          </a:xfrm>
        </p:spPr>
        <p:txBody>
          <a:bodyPr>
            <a:normAutofit fontScale="85000" lnSpcReduction="20000"/>
          </a:bodyPr>
          <a:lstStyle/>
          <a:p>
            <a:pPr eaLnBrk="1" hangingPunct="1"/>
            <a:r>
              <a:rPr lang="pt-BR" dirty="0" smtClean="0">
                <a:solidFill>
                  <a:srgbClr val="FF0000"/>
                </a:solidFill>
              </a:rPr>
              <a:t>Vazamento de Fundação, </a:t>
            </a:r>
          </a:p>
          <a:p>
            <a:pPr marL="400050" lvl="1" indent="0">
              <a:buNone/>
            </a:pPr>
            <a:r>
              <a:rPr lang="pt-BR" dirty="0" smtClean="0">
                <a:solidFill>
                  <a:srgbClr val="FF0000"/>
                </a:solidFill>
              </a:rPr>
              <a:t>Erosão Tubular					11</a:t>
            </a:r>
          </a:p>
          <a:p>
            <a:pPr eaLnBrk="1" hangingPunct="1"/>
            <a:r>
              <a:rPr lang="pt-BR" dirty="0" smtClean="0">
                <a:solidFill>
                  <a:schemeClr val="bg2"/>
                </a:solidFill>
              </a:rPr>
              <a:t>Galgamento					  9</a:t>
            </a:r>
          </a:p>
          <a:p>
            <a:pPr eaLnBrk="1" hangingPunct="1"/>
            <a:r>
              <a:rPr lang="pt-BR" dirty="0" smtClean="0">
                <a:solidFill>
                  <a:srgbClr val="79916D"/>
                </a:solidFill>
              </a:rPr>
              <a:t>Deterioração					  6</a:t>
            </a:r>
          </a:p>
          <a:p>
            <a:pPr eaLnBrk="1" hangingPunct="1"/>
            <a:r>
              <a:rPr lang="pt-BR" dirty="0">
                <a:solidFill>
                  <a:srgbClr val="79916D"/>
                </a:solidFill>
              </a:rPr>
              <a:t>Erosão por Fluxo </a:t>
            </a:r>
            <a:r>
              <a:rPr lang="pt-BR" dirty="0" smtClean="0">
                <a:solidFill>
                  <a:srgbClr val="FF0000"/>
                </a:solidFill>
              </a:rPr>
              <a:t>				  3</a:t>
            </a:r>
          </a:p>
          <a:p>
            <a:pPr eaLnBrk="1" hangingPunct="1"/>
            <a:r>
              <a:rPr lang="pt-BR" dirty="0" smtClean="0">
                <a:solidFill>
                  <a:srgbClr val="79916D"/>
                </a:solidFill>
              </a:rPr>
              <a:t>Falha de Comporta				  3</a:t>
            </a:r>
          </a:p>
          <a:p>
            <a:pPr eaLnBrk="1" hangingPunct="1"/>
            <a:r>
              <a:rPr lang="pt-BR" dirty="0" smtClean="0">
                <a:solidFill>
                  <a:srgbClr val="FF0000"/>
                </a:solidFill>
              </a:rPr>
              <a:t>Deslizamento					  2</a:t>
            </a:r>
          </a:p>
          <a:p>
            <a:pPr eaLnBrk="1" hangingPunct="1"/>
            <a:r>
              <a:rPr lang="pt-BR" dirty="0" smtClean="0">
                <a:solidFill>
                  <a:srgbClr val="79916D"/>
                </a:solidFill>
              </a:rPr>
              <a:t>Deformação					  2</a:t>
            </a:r>
          </a:p>
          <a:p>
            <a:pPr eaLnBrk="1" hangingPunct="1"/>
            <a:r>
              <a:rPr lang="pt-BR" dirty="0" smtClean="0">
                <a:solidFill>
                  <a:schemeClr val="bg2"/>
                </a:solidFill>
              </a:rPr>
              <a:t>Defeito de Construção			  2</a:t>
            </a:r>
          </a:p>
          <a:p>
            <a:pPr eaLnBrk="1" hangingPunct="1">
              <a:buFont typeface="Wingdings" pitchFamily="2" charset="2"/>
              <a:buNone/>
            </a:pPr>
            <a:endParaRPr lang="en-US" dirty="0" smtClean="0">
              <a:solidFill>
                <a:srgbClr val="0D12F1"/>
              </a:solidFill>
            </a:endParaRPr>
          </a:p>
          <a:p>
            <a:pPr eaLnBrk="1" hangingPunct="1">
              <a:buFont typeface="Wingdings" pitchFamily="2" charset="2"/>
              <a:buNone/>
            </a:pPr>
            <a:r>
              <a:rPr lang="en-US" sz="2800" dirty="0" smtClean="0">
                <a:solidFill>
                  <a:srgbClr val="79916D"/>
                </a:solidFill>
              </a:rPr>
              <a:t>*”</a:t>
            </a:r>
            <a:r>
              <a:rPr lang="en-US" sz="2800" i="1" dirty="0" smtClean="0">
                <a:solidFill>
                  <a:srgbClr val="79916D"/>
                </a:solidFill>
              </a:rPr>
              <a:t>Lessons From Dam Incidents”</a:t>
            </a:r>
            <a:r>
              <a:rPr lang="en-US" sz="2800" dirty="0" smtClean="0">
                <a:solidFill>
                  <a:srgbClr val="79916D"/>
                </a:solidFill>
              </a:rPr>
              <a:t>, ASCE/USCOLD 1975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 </a:t>
            </a:r>
          </a:p>
        </p:txBody>
      </p:sp>
      <p:pic>
        <p:nvPicPr>
          <p:cNvPr id="32772" name="Picture 4" descr="SLIDE 06"/>
          <p:cNvPicPr>
            <a:picLocks noChangeAspect="1" noChangeArrowheads="1"/>
          </p:cNvPicPr>
          <p:nvPr/>
        </p:nvPicPr>
        <p:blipFill>
          <a:blip r:embed="rId3" cstate="print"/>
          <a:srcRect/>
          <a:stretch>
            <a:fillRect/>
          </a:stretch>
        </p:blipFill>
        <p:spPr bwMode="auto">
          <a:xfrm>
            <a:off x="2819400" y="1143000"/>
            <a:ext cx="3325813" cy="4953000"/>
          </a:xfrm>
          <a:prstGeom prst="rect">
            <a:avLst/>
          </a:prstGeom>
          <a:noFill/>
          <a:ln w="9525">
            <a:noFill/>
            <a:miter lim="800000"/>
            <a:headEnd/>
            <a:tailEnd/>
          </a:ln>
        </p:spPr>
      </p:pic>
      <p:sp>
        <p:nvSpPr>
          <p:cNvPr id="5"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Subpressão na Rocha e Infiltração</a:t>
            </a:r>
          </a:p>
        </p:txBody>
      </p:sp>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Grout Curtin 100"/>
          <p:cNvPicPr>
            <a:picLocks noChangeAspect="1" noChangeArrowheads="1"/>
          </p:cNvPicPr>
          <p:nvPr/>
        </p:nvPicPr>
        <p:blipFill>
          <a:blip r:embed="rId3" cstate="print"/>
          <a:srcRect/>
          <a:stretch>
            <a:fillRect/>
          </a:stretch>
        </p:blipFill>
        <p:spPr bwMode="auto">
          <a:xfrm>
            <a:off x="914400" y="1524000"/>
            <a:ext cx="6705600" cy="4658627"/>
          </a:xfrm>
          <a:prstGeom prst="rect">
            <a:avLst/>
          </a:prstGeom>
          <a:noFill/>
          <a:ln w="9525">
            <a:noFill/>
            <a:miter lim="800000"/>
            <a:headEnd/>
            <a:tailEnd/>
          </a:ln>
        </p:spPr>
      </p:pic>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Medidas para Reduzir a Infiltração</a:t>
            </a:r>
          </a:p>
        </p:txBody>
      </p:sp>
      <p:sp>
        <p:nvSpPr>
          <p:cNvPr id="3" name="CaixaDeTexto 2"/>
          <p:cNvSpPr txBox="1"/>
          <p:nvPr/>
        </p:nvSpPr>
        <p:spPr>
          <a:xfrm>
            <a:off x="5638800" y="3657600"/>
            <a:ext cx="2743200" cy="1815882"/>
          </a:xfrm>
          <a:prstGeom prst="rect">
            <a:avLst/>
          </a:prstGeom>
          <a:noFill/>
        </p:spPr>
        <p:txBody>
          <a:bodyPr wrap="square" rtlCol="0">
            <a:spAutoFit/>
          </a:bodyPr>
          <a:lstStyle/>
          <a:p>
            <a:pPr marL="342900" indent="-342900">
              <a:buFont typeface="+mj-lt"/>
              <a:buAutoNum type="alphaUcPeriod"/>
            </a:pPr>
            <a:r>
              <a:rPr lang="pt-BR" sz="1400" dirty="0" smtClean="0"/>
              <a:t>Núcleo impermeável</a:t>
            </a:r>
          </a:p>
          <a:p>
            <a:pPr marL="342900" indent="-342900">
              <a:buFont typeface="+mj-lt"/>
              <a:buAutoNum type="alphaUcPeriod"/>
            </a:pPr>
            <a:r>
              <a:rPr lang="pt-BR" sz="1400" dirty="0" smtClean="0"/>
              <a:t>Tapete impermeável a montante</a:t>
            </a:r>
          </a:p>
          <a:p>
            <a:pPr marL="342900" indent="-342900">
              <a:buFont typeface="+mj-lt"/>
              <a:buAutoNum type="alphaUcPeriod"/>
            </a:pPr>
            <a:r>
              <a:rPr lang="pt-BR" sz="1400" dirty="0" smtClean="0"/>
              <a:t>Diafragma plástico</a:t>
            </a:r>
          </a:p>
          <a:p>
            <a:pPr marL="342900" indent="-342900">
              <a:buFont typeface="+mj-lt"/>
              <a:buAutoNum type="alphaUcPeriod"/>
            </a:pPr>
            <a:r>
              <a:rPr lang="pt-BR" sz="1400" dirty="0" smtClean="0"/>
              <a:t>Cortina de vedação</a:t>
            </a:r>
          </a:p>
          <a:p>
            <a:pPr marL="342900" indent="-342900">
              <a:buFont typeface="+mj-lt"/>
              <a:buAutoNum type="alphaUcPeriod"/>
            </a:pPr>
            <a:r>
              <a:rPr lang="pt-BR" sz="1400" dirty="0" smtClean="0"/>
              <a:t>Trincheira de vedação compactada e impermeável</a:t>
            </a:r>
          </a:p>
          <a:p>
            <a:endParaRPr lang="pt-BR"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Relief Well 75"/>
          <p:cNvPicPr>
            <a:picLocks noChangeAspect="1" noChangeArrowheads="1"/>
          </p:cNvPicPr>
          <p:nvPr/>
        </p:nvPicPr>
        <p:blipFill>
          <a:blip r:embed="rId2" cstate="print"/>
          <a:srcRect/>
          <a:stretch>
            <a:fillRect/>
          </a:stretch>
        </p:blipFill>
        <p:spPr bwMode="auto">
          <a:xfrm>
            <a:off x="430213" y="1524000"/>
            <a:ext cx="7747841" cy="4343399"/>
          </a:xfrm>
          <a:prstGeom prst="rect">
            <a:avLst/>
          </a:prstGeom>
          <a:noFill/>
          <a:ln w="9525">
            <a:noFill/>
            <a:miter lim="800000"/>
            <a:headEnd/>
            <a:tailEnd/>
          </a:ln>
        </p:spPr>
      </p:pic>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Drenos de Pé e Poços de Alívio</a:t>
            </a:r>
          </a:p>
        </p:txBody>
      </p:sp>
      <p:sp>
        <p:nvSpPr>
          <p:cNvPr id="3" name="CaixaDeTexto 2"/>
          <p:cNvSpPr txBox="1"/>
          <p:nvPr/>
        </p:nvSpPr>
        <p:spPr>
          <a:xfrm>
            <a:off x="5334000" y="2557752"/>
            <a:ext cx="1981200" cy="369332"/>
          </a:xfrm>
          <a:prstGeom prst="rect">
            <a:avLst/>
          </a:prstGeom>
          <a:solidFill>
            <a:schemeClr val="bg1"/>
          </a:solidFill>
        </p:spPr>
        <p:txBody>
          <a:bodyPr wrap="square" rtlCol="0">
            <a:spAutoFit/>
          </a:bodyPr>
          <a:lstStyle/>
          <a:p>
            <a:r>
              <a:rPr lang="pt-BR" b="1" dirty="0" smtClean="0"/>
              <a:t>Poços de Alívio</a:t>
            </a:r>
            <a:endParaRPr lang="pt-BR" b="1" dirty="0"/>
          </a:p>
        </p:txBody>
      </p:sp>
      <p:sp>
        <p:nvSpPr>
          <p:cNvPr id="7" name="CaixaDeTexto 6"/>
          <p:cNvSpPr txBox="1"/>
          <p:nvPr/>
        </p:nvSpPr>
        <p:spPr>
          <a:xfrm>
            <a:off x="1828800" y="3357145"/>
            <a:ext cx="2133600" cy="307777"/>
          </a:xfrm>
          <a:prstGeom prst="rect">
            <a:avLst/>
          </a:prstGeom>
          <a:solidFill>
            <a:schemeClr val="bg1"/>
          </a:solidFill>
        </p:spPr>
        <p:txBody>
          <a:bodyPr wrap="square" rtlCol="0">
            <a:spAutoFit/>
          </a:bodyPr>
          <a:lstStyle/>
          <a:p>
            <a:pPr algn="r"/>
            <a:r>
              <a:rPr lang="pt-BR" sz="1400" b="1" dirty="0" smtClean="0"/>
              <a:t>Trincheira de Dreno</a:t>
            </a:r>
            <a:endParaRPr lang="pt-BR" sz="1400" b="1" dirty="0"/>
          </a:p>
        </p:txBody>
      </p:sp>
      <p:sp>
        <p:nvSpPr>
          <p:cNvPr id="8" name="CaixaDeTexto 7"/>
          <p:cNvSpPr txBox="1"/>
          <p:nvPr/>
        </p:nvSpPr>
        <p:spPr>
          <a:xfrm>
            <a:off x="2743200" y="3886200"/>
            <a:ext cx="1451429" cy="307777"/>
          </a:xfrm>
          <a:prstGeom prst="rect">
            <a:avLst/>
          </a:prstGeom>
          <a:solidFill>
            <a:schemeClr val="bg1"/>
          </a:solidFill>
        </p:spPr>
        <p:txBody>
          <a:bodyPr wrap="square" rtlCol="0">
            <a:spAutoFit/>
          </a:bodyPr>
          <a:lstStyle/>
          <a:p>
            <a:pPr algn="r"/>
            <a:r>
              <a:rPr lang="pt-BR" sz="1400" b="1" dirty="0" smtClean="0"/>
              <a:t>Tubo Coletor</a:t>
            </a:r>
            <a:endParaRPr lang="pt-BR" sz="1400" b="1" dirty="0"/>
          </a:p>
        </p:txBody>
      </p:sp>
      <p:sp>
        <p:nvSpPr>
          <p:cNvPr id="9" name="CaixaDeTexto 8"/>
          <p:cNvSpPr txBox="1"/>
          <p:nvPr/>
        </p:nvSpPr>
        <p:spPr>
          <a:xfrm>
            <a:off x="769257" y="4419600"/>
            <a:ext cx="2286000" cy="338554"/>
          </a:xfrm>
          <a:prstGeom prst="rect">
            <a:avLst/>
          </a:prstGeom>
          <a:solidFill>
            <a:schemeClr val="bg1"/>
          </a:solidFill>
        </p:spPr>
        <p:txBody>
          <a:bodyPr wrap="square" rtlCol="0">
            <a:spAutoFit/>
          </a:bodyPr>
          <a:lstStyle/>
          <a:p>
            <a:r>
              <a:rPr lang="pt-BR" sz="1600" b="1" dirty="0" smtClean="0"/>
              <a:t>Fundação Permeável</a:t>
            </a:r>
            <a:endParaRPr lang="pt-BR" sz="1600" b="1" dirty="0"/>
          </a:p>
        </p:txBody>
      </p:sp>
      <p:sp>
        <p:nvSpPr>
          <p:cNvPr id="10" name="CaixaDeTexto 9"/>
          <p:cNvSpPr txBox="1"/>
          <p:nvPr/>
        </p:nvSpPr>
        <p:spPr>
          <a:xfrm>
            <a:off x="2772229" y="2539479"/>
            <a:ext cx="2209800" cy="307777"/>
          </a:xfrm>
          <a:prstGeom prst="rect">
            <a:avLst/>
          </a:prstGeom>
          <a:solidFill>
            <a:schemeClr val="bg1"/>
          </a:solidFill>
        </p:spPr>
        <p:txBody>
          <a:bodyPr wrap="square" rtlCol="0">
            <a:spAutoFit/>
          </a:bodyPr>
          <a:lstStyle/>
          <a:p>
            <a:r>
              <a:rPr lang="pt-BR" sz="1400" b="1" dirty="0" err="1" smtClean="0"/>
              <a:t>Reaterro</a:t>
            </a:r>
            <a:r>
              <a:rPr lang="pt-BR" sz="1400" b="1" dirty="0" smtClean="0"/>
              <a:t> Impermeável</a:t>
            </a:r>
            <a:endParaRPr lang="pt-BR" sz="1400" b="1" dirty="0"/>
          </a:p>
        </p:txBody>
      </p:sp>
      <p:sp>
        <p:nvSpPr>
          <p:cNvPr id="11" name="CaixaDeTexto 10"/>
          <p:cNvSpPr txBox="1"/>
          <p:nvPr/>
        </p:nvSpPr>
        <p:spPr>
          <a:xfrm>
            <a:off x="914400" y="3809255"/>
            <a:ext cx="1037124" cy="400110"/>
          </a:xfrm>
          <a:prstGeom prst="rect">
            <a:avLst/>
          </a:prstGeom>
          <a:solidFill>
            <a:schemeClr val="bg1"/>
          </a:solidFill>
        </p:spPr>
        <p:txBody>
          <a:bodyPr wrap="square" rtlCol="0">
            <a:spAutoFit/>
          </a:bodyPr>
          <a:lstStyle/>
          <a:p>
            <a:pPr algn="r"/>
            <a:r>
              <a:rPr lang="pt-BR" sz="1000" b="1" dirty="0" smtClean="0"/>
              <a:t>Caminhos da Infiltração</a:t>
            </a:r>
            <a:endParaRPr lang="pt-BR" sz="1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Emergency Repairs-80"/>
          <p:cNvPicPr>
            <a:picLocks noChangeAspect="1" noChangeArrowheads="1"/>
          </p:cNvPicPr>
          <p:nvPr/>
        </p:nvPicPr>
        <p:blipFill>
          <a:blip r:embed="rId3" cstate="print"/>
          <a:srcRect/>
          <a:stretch>
            <a:fillRect/>
          </a:stretch>
        </p:blipFill>
        <p:spPr bwMode="auto">
          <a:xfrm>
            <a:off x="1066800" y="1447800"/>
            <a:ext cx="6934200" cy="4683125"/>
          </a:xfrm>
          <a:prstGeom prst="rect">
            <a:avLst/>
          </a:prstGeom>
          <a:noFill/>
          <a:ln w="9525">
            <a:noFill/>
            <a:miter lim="800000"/>
            <a:headEnd/>
            <a:tailEnd/>
          </a:ln>
        </p:spPr>
      </p:pic>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Reparos de Emergência</a:t>
            </a:r>
          </a:p>
        </p:txBody>
      </p:sp>
      <p:sp>
        <p:nvSpPr>
          <p:cNvPr id="5" name="CaixaDeTexto 4"/>
          <p:cNvSpPr txBox="1"/>
          <p:nvPr/>
        </p:nvSpPr>
        <p:spPr>
          <a:xfrm>
            <a:off x="2209800" y="3446698"/>
            <a:ext cx="1066800" cy="523220"/>
          </a:xfrm>
          <a:prstGeom prst="rect">
            <a:avLst/>
          </a:prstGeom>
          <a:solidFill>
            <a:schemeClr val="bg1"/>
          </a:solidFill>
        </p:spPr>
        <p:txBody>
          <a:bodyPr wrap="square" rtlCol="0">
            <a:spAutoFit/>
          </a:bodyPr>
          <a:lstStyle/>
          <a:p>
            <a:r>
              <a:rPr lang="pt-BR" sz="1400" b="1" dirty="0" smtClean="0"/>
              <a:t>Canal de Infiltração</a:t>
            </a:r>
            <a:endParaRPr lang="pt-BR" sz="1400" b="1" dirty="0"/>
          </a:p>
        </p:txBody>
      </p:sp>
      <p:sp>
        <p:nvSpPr>
          <p:cNvPr id="6" name="CaixaDeTexto 5"/>
          <p:cNvSpPr txBox="1"/>
          <p:nvPr/>
        </p:nvSpPr>
        <p:spPr>
          <a:xfrm>
            <a:off x="5257800" y="2858977"/>
            <a:ext cx="1981200" cy="523220"/>
          </a:xfrm>
          <a:prstGeom prst="rect">
            <a:avLst/>
          </a:prstGeom>
          <a:solidFill>
            <a:schemeClr val="bg1"/>
          </a:solidFill>
        </p:spPr>
        <p:txBody>
          <a:bodyPr wrap="square" rtlCol="0">
            <a:spAutoFit/>
          </a:bodyPr>
          <a:lstStyle/>
          <a:p>
            <a:r>
              <a:rPr lang="pt-BR" sz="1400" b="1" dirty="0" smtClean="0"/>
              <a:t>Saída de Solo da Erosão</a:t>
            </a:r>
            <a:endParaRPr lang="pt-BR" sz="1400" b="1" dirty="0"/>
          </a:p>
        </p:txBody>
      </p:sp>
      <p:sp>
        <p:nvSpPr>
          <p:cNvPr id="7" name="CaixaDeTexto 6"/>
          <p:cNvSpPr txBox="1"/>
          <p:nvPr/>
        </p:nvSpPr>
        <p:spPr>
          <a:xfrm>
            <a:off x="3302000" y="4648200"/>
            <a:ext cx="1066800" cy="523220"/>
          </a:xfrm>
          <a:prstGeom prst="rect">
            <a:avLst/>
          </a:prstGeom>
          <a:solidFill>
            <a:schemeClr val="bg1"/>
          </a:solidFill>
        </p:spPr>
        <p:txBody>
          <a:bodyPr wrap="square" rtlCol="0">
            <a:spAutoFit/>
          </a:bodyPr>
          <a:lstStyle/>
          <a:p>
            <a:r>
              <a:rPr lang="pt-BR" sz="1400" dirty="0"/>
              <a:t>Agregado graúdo </a:t>
            </a:r>
          </a:p>
        </p:txBody>
      </p:sp>
      <p:sp>
        <p:nvSpPr>
          <p:cNvPr id="10" name="CaixaDeTexto 9"/>
          <p:cNvSpPr txBox="1"/>
          <p:nvPr/>
        </p:nvSpPr>
        <p:spPr>
          <a:xfrm>
            <a:off x="2841171" y="5715000"/>
            <a:ext cx="1562100" cy="523220"/>
          </a:xfrm>
          <a:prstGeom prst="rect">
            <a:avLst/>
          </a:prstGeom>
          <a:solidFill>
            <a:schemeClr val="bg1"/>
          </a:solidFill>
        </p:spPr>
        <p:txBody>
          <a:bodyPr wrap="square" rtlCol="0">
            <a:spAutoFit/>
          </a:bodyPr>
          <a:lstStyle/>
          <a:p>
            <a:r>
              <a:rPr lang="pt-BR" sz="1400" b="1" dirty="0" smtClean="0"/>
              <a:t>Filtro de Agregado Fino</a:t>
            </a:r>
            <a:endParaRPr lang="pt-BR" sz="1400" b="1" dirty="0"/>
          </a:p>
        </p:txBody>
      </p:sp>
      <p:sp>
        <p:nvSpPr>
          <p:cNvPr id="11" name="CaixaDeTexto 10"/>
          <p:cNvSpPr txBox="1"/>
          <p:nvPr/>
        </p:nvSpPr>
        <p:spPr>
          <a:xfrm>
            <a:off x="6553200" y="4506333"/>
            <a:ext cx="1066800" cy="523220"/>
          </a:xfrm>
          <a:prstGeom prst="rect">
            <a:avLst/>
          </a:prstGeom>
          <a:solidFill>
            <a:schemeClr val="bg1"/>
          </a:solidFill>
        </p:spPr>
        <p:txBody>
          <a:bodyPr wrap="square" rtlCol="0">
            <a:spAutoFit/>
          </a:bodyPr>
          <a:lstStyle/>
          <a:p>
            <a:r>
              <a:rPr lang="pt-BR" sz="1400" dirty="0"/>
              <a:t>Agregado graúdo </a:t>
            </a:r>
          </a:p>
        </p:txBody>
      </p:sp>
      <p:sp>
        <p:nvSpPr>
          <p:cNvPr id="12" name="CaixaDeTexto 11"/>
          <p:cNvSpPr txBox="1"/>
          <p:nvPr/>
        </p:nvSpPr>
        <p:spPr>
          <a:xfrm>
            <a:off x="6096000" y="5421086"/>
            <a:ext cx="1066800" cy="523220"/>
          </a:xfrm>
          <a:prstGeom prst="rect">
            <a:avLst/>
          </a:prstGeom>
          <a:solidFill>
            <a:schemeClr val="bg1"/>
          </a:solidFill>
        </p:spPr>
        <p:txBody>
          <a:bodyPr wrap="square" rtlCol="0">
            <a:spAutoFit/>
          </a:bodyPr>
          <a:lstStyle/>
          <a:p>
            <a:r>
              <a:rPr lang="pt-BR" sz="1400" dirty="0" smtClean="0"/>
              <a:t>Tecido Geotêxtil</a:t>
            </a:r>
            <a:endParaRPr lang="pt-BR" sz="1400" dirty="0"/>
          </a:p>
        </p:txBody>
      </p:sp>
      <p:sp>
        <p:nvSpPr>
          <p:cNvPr id="13" name="CaixaDeTexto 12"/>
          <p:cNvSpPr txBox="1"/>
          <p:nvPr/>
        </p:nvSpPr>
        <p:spPr>
          <a:xfrm>
            <a:off x="3204480" y="2135088"/>
            <a:ext cx="2384879" cy="307777"/>
          </a:xfrm>
          <a:prstGeom prst="rect">
            <a:avLst/>
          </a:prstGeom>
          <a:solidFill>
            <a:schemeClr val="bg1"/>
          </a:solidFill>
        </p:spPr>
        <p:txBody>
          <a:bodyPr wrap="square" rtlCol="0">
            <a:spAutoFit/>
          </a:bodyPr>
          <a:lstStyle/>
          <a:p>
            <a:r>
              <a:rPr lang="pt-BR" sz="1400" dirty="0" smtClean="0"/>
              <a:t>Pé da Barragem</a:t>
            </a:r>
            <a:endParaRPr lang="pt-BR" sz="1400" dirty="0"/>
          </a:p>
        </p:txBody>
      </p:sp>
      <p:sp>
        <p:nvSpPr>
          <p:cNvPr id="14" name="CaixaDeTexto 13"/>
          <p:cNvSpPr txBox="1"/>
          <p:nvPr/>
        </p:nvSpPr>
        <p:spPr>
          <a:xfrm>
            <a:off x="4403271" y="2442865"/>
            <a:ext cx="1066800" cy="307777"/>
          </a:xfrm>
          <a:prstGeom prst="rect">
            <a:avLst/>
          </a:prstGeom>
          <a:solidFill>
            <a:schemeClr val="bg1"/>
          </a:solidFill>
        </p:spPr>
        <p:txBody>
          <a:bodyPr wrap="square" rtlCol="0">
            <a:spAutoFit/>
          </a:bodyPr>
          <a:lstStyle/>
          <a:p>
            <a:r>
              <a:rPr lang="pt-BR" sz="1400" dirty="0" smtClean="0"/>
              <a:t>Fundação</a:t>
            </a:r>
            <a:endParaRPr lang="pt-BR" sz="1400" dirty="0"/>
          </a:p>
        </p:txBody>
      </p:sp>
      <p:sp>
        <p:nvSpPr>
          <p:cNvPr id="15" name="CaixaDeTexto 14"/>
          <p:cNvSpPr txBox="1"/>
          <p:nvPr/>
        </p:nvSpPr>
        <p:spPr>
          <a:xfrm>
            <a:off x="838200" y="1447800"/>
            <a:ext cx="7391400" cy="430887"/>
          </a:xfrm>
          <a:prstGeom prst="rect">
            <a:avLst/>
          </a:prstGeom>
          <a:solidFill>
            <a:schemeClr val="bg1"/>
          </a:solidFill>
        </p:spPr>
        <p:txBody>
          <a:bodyPr wrap="square" rtlCol="0">
            <a:spAutoFit/>
          </a:bodyPr>
          <a:lstStyle/>
          <a:p>
            <a:pPr algn="ctr"/>
            <a:r>
              <a:rPr lang="pt-BR" sz="2200" b="1" dirty="0" smtClean="0"/>
              <a:t>Controle de Erosão Tubular a Jusante das Barragens</a:t>
            </a:r>
            <a:endParaRPr lang="pt-BR" sz="2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pic>
        <p:nvPicPr>
          <p:cNvPr id="142341" name="Picture 5" descr="alvey31"/>
          <p:cNvPicPr>
            <a:picLocks noChangeAspect="1" noChangeArrowheads="1"/>
          </p:cNvPicPr>
          <p:nvPr/>
        </p:nvPicPr>
        <p:blipFill>
          <a:blip r:embed="rId3" cstate="print"/>
          <a:srcRect/>
          <a:stretch>
            <a:fillRect/>
          </a:stretch>
        </p:blipFill>
        <p:spPr bwMode="auto">
          <a:xfrm>
            <a:off x="4038600" y="1905000"/>
            <a:ext cx="4572000" cy="3530600"/>
          </a:xfrm>
          <a:prstGeom prst="rect">
            <a:avLst/>
          </a:prstGeom>
          <a:noFill/>
          <a:ln w="9525">
            <a:solidFill>
              <a:srgbClr val="FFFFFF"/>
            </a:solidFill>
            <a:miter lim="800000"/>
            <a:headEnd/>
            <a:tailEnd/>
          </a:ln>
        </p:spPr>
      </p:pic>
      <p:sp>
        <p:nvSpPr>
          <p:cNvPr id="36870" name="Text Box 6"/>
          <p:cNvSpPr txBox="1">
            <a:spLocks noChangeArrowheads="1"/>
          </p:cNvSpPr>
          <p:nvPr/>
        </p:nvSpPr>
        <p:spPr bwMode="auto">
          <a:xfrm>
            <a:off x="685800" y="2895600"/>
            <a:ext cx="2819400" cy="6413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600">
                <a:solidFill>
                  <a:schemeClr val="accent2"/>
                </a:solidFill>
                <a:latin typeface="Times New Roman" pitchFamily="18" charset="0"/>
              </a:rPr>
              <a:t>i =    h / l</a:t>
            </a:r>
          </a:p>
        </p:txBody>
      </p:sp>
      <p:sp>
        <p:nvSpPr>
          <p:cNvPr id="36871" name="Rectangle 7"/>
          <p:cNvSpPr>
            <a:spLocks noChangeArrowheads="1"/>
          </p:cNvSpPr>
          <p:nvPr/>
        </p:nvSpPr>
        <p:spPr bwMode="auto">
          <a:xfrm>
            <a:off x="1219200" y="2819400"/>
            <a:ext cx="1905000" cy="914400"/>
          </a:xfrm>
          <a:prstGeom prst="rect">
            <a:avLst/>
          </a:prstGeom>
          <a:noFill/>
          <a:ln w="9525">
            <a:solidFill>
              <a:schemeClr val="tx1"/>
            </a:solidFill>
            <a:miter lim="800000"/>
            <a:headEnd/>
            <a:tailEnd/>
          </a:ln>
        </p:spPr>
        <p:txBody>
          <a:bodyPr wrap="none" anchor="ctr"/>
          <a:lstStyle/>
          <a:p>
            <a:endParaRPr lang="en-US"/>
          </a:p>
        </p:txBody>
      </p:sp>
      <p:sp>
        <p:nvSpPr>
          <p:cNvPr id="8" name="Isosceles Triangle 7"/>
          <p:cNvSpPr/>
          <p:nvPr/>
        </p:nvSpPr>
        <p:spPr>
          <a:xfrm>
            <a:off x="1905000" y="3048000"/>
            <a:ext cx="228600" cy="304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Reparos de Emergência </a:t>
            </a:r>
            <a:r>
              <a:rPr lang="pt-BR" sz="3200" kern="0" dirty="0"/>
              <a:t>para </a:t>
            </a:r>
            <a:r>
              <a:rPr lang="pt-BR" sz="3200" kern="0" dirty="0" err="1" smtClean="0"/>
              <a:t>Borbulhamento</a:t>
            </a:r>
            <a:endParaRPr lang="pt-BR" sz="3200" kern="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barn(outVertical)">
                                      <p:cBhvr>
                                        <p:cTn id="7"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pic>
        <p:nvPicPr>
          <p:cNvPr id="37893" name="Picture 5" descr="IMG0066"/>
          <p:cNvPicPr>
            <a:picLocks noChangeAspect="1" noChangeArrowheads="1"/>
          </p:cNvPicPr>
          <p:nvPr/>
        </p:nvPicPr>
        <p:blipFill>
          <a:blip r:embed="rId3" cstate="print"/>
          <a:srcRect/>
          <a:stretch>
            <a:fillRect/>
          </a:stretch>
        </p:blipFill>
        <p:spPr bwMode="auto">
          <a:xfrm>
            <a:off x="1524000" y="1371600"/>
            <a:ext cx="6096000" cy="4065588"/>
          </a:xfrm>
          <a:prstGeom prst="rect">
            <a:avLst/>
          </a:prstGeom>
          <a:noFill/>
          <a:ln w="9525">
            <a:noFill/>
            <a:miter lim="800000"/>
            <a:headEnd/>
            <a:tailEnd/>
          </a:ln>
        </p:spPr>
      </p:pic>
      <p:sp>
        <p:nvSpPr>
          <p:cNvPr id="37894" name="Text Box 6"/>
          <p:cNvSpPr txBox="1">
            <a:spLocks noChangeArrowheads="1"/>
          </p:cNvSpPr>
          <p:nvPr/>
        </p:nvSpPr>
        <p:spPr bwMode="auto">
          <a:xfrm>
            <a:off x="304800" y="5574268"/>
            <a:ext cx="8382000" cy="369332"/>
          </a:xfrm>
          <a:prstGeom prst="rect">
            <a:avLst/>
          </a:prstGeom>
          <a:noFill/>
          <a:ln w="12700">
            <a:noFill/>
            <a:miter lim="800000"/>
            <a:headEnd type="none" w="sm" len="sm"/>
            <a:tailEnd type="none" w="sm" len="sm"/>
          </a:ln>
        </p:spPr>
        <p:txBody>
          <a:bodyPr wrap="square">
            <a:spAutoFit/>
          </a:bodyPr>
          <a:lstStyle/>
          <a:p>
            <a:pPr algn="ctr" eaLnBrk="0" hangingPunct="0"/>
            <a:r>
              <a:rPr lang="pt-BR" b="1" dirty="0" smtClean="0">
                <a:solidFill>
                  <a:schemeClr val="accent2"/>
                </a:solidFill>
              </a:rPr>
              <a:t>Colares </a:t>
            </a:r>
            <a:r>
              <a:rPr lang="pt-BR" b="1" dirty="0" err="1" smtClean="0">
                <a:solidFill>
                  <a:schemeClr val="accent2"/>
                </a:solidFill>
              </a:rPr>
              <a:t>anti-infiltração</a:t>
            </a:r>
            <a:r>
              <a:rPr lang="pt-BR" b="1" dirty="0" smtClean="0">
                <a:solidFill>
                  <a:schemeClr val="accent2"/>
                </a:solidFill>
              </a:rPr>
              <a:t> – projetistas achavam que impediriam a infiltração</a:t>
            </a:r>
            <a:endParaRPr lang="pt-BR" b="1" dirty="0">
              <a:solidFill>
                <a:schemeClr val="accent2"/>
              </a:solidFill>
            </a:endParaRPr>
          </a:p>
        </p:txBody>
      </p:sp>
      <p:sp>
        <p:nvSpPr>
          <p:cNvPr id="8"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Condutos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8917" name="Rectangle 5"/>
          <p:cNvSpPr>
            <a:spLocks noGrp="1" noChangeArrowheads="1"/>
          </p:cNvSpPr>
          <p:nvPr>
            <p:ph type="body" idx="1"/>
          </p:nvPr>
        </p:nvSpPr>
        <p:spPr>
          <a:xfrm>
            <a:off x="457200" y="1371600"/>
            <a:ext cx="8229600" cy="4876800"/>
          </a:xfrm>
          <a:noFill/>
        </p:spPr>
        <p:txBody>
          <a:bodyPr lIns="92075" tIns="46038" rIns="92075" bIns="46038">
            <a:normAutofit lnSpcReduction="10000"/>
          </a:bodyPr>
          <a:lstStyle/>
          <a:p>
            <a:pPr eaLnBrk="1" hangingPunct="1">
              <a:spcBef>
                <a:spcPts val="0"/>
              </a:spcBef>
              <a:spcAft>
                <a:spcPts val="1200"/>
              </a:spcAft>
            </a:pPr>
            <a:r>
              <a:rPr lang="pt-BR" sz="2800" dirty="0" smtClean="0"/>
              <a:t>Facilita o controle </a:t>
            </a:r>
            <a:r>
              <a:rPr lang="pt-BR" sz="2800" dirty="0" smtClean="0"/>
              <a:t>do fluxo </a:t>
            </a:r>
            <a:r>
              <a:rPr lang="pt-BR" sz="2800" dirty="0" smtClean="0"/>
              <a:t>d’água e impede o movimento de partículas de solo</a:t>
            </a:r>
          </a:p>
          <a:p>
            <a:pPr lvl="1" eaLnBrk="1" hangingPunct="1">
              <a:spcBef>
                <a:spcPts val="0"/>
              </a:spcBef>
              <a:spcAft>
                <a:spcPts val="1200"/>
              </a:spcAft>
            </a:pPr>
            <a:r>
              <a:rPr lang="pt-BR" dirty="0" smtClean="0">
                <a:solidFill>
                  <a:schemeClr val="accent2"/>
                </a:solidFill>
              </a:rPr>
              <a:t>Coleta e controle</a:t>
            </a:r>
          </a:p>
          <a:p>
            <a:pPr lvl="1" eaLnBrk="1" hangingPunct="1">
              <a:spcBef>
                <a:spcPts val="0"/>
              </a:spcBef>
              <a:spcAft>
                <a:spcPts val="1200"/>
              </a:spcAft>
            </a:pPr>
            <a:r>
              <a:rPr lang="pt-BR" dirty="0" smtClean="0">
                <a:solidFill>
                  <a:schemeClr val="accent2"/>
                </a:solidFill>
              </a:rPr>
              <a:t>Capacidade de carga adequada</a:t>
            </a:r>
          </a:p>
          <a:p>
            <a:pPr lvl="1" eaLnBrk="1" hangingPunct="1">
              <a:spcBef>
                <a:spcPts val="0"/>
              </a:spcBef>
              <a:spcAft>
                <a:spcPts val="1200"/>
              </a:spcAft>
            </a:pPr>
            <a:r>
              <a:rPr lang="pt-BR" dirty="0" smtClean="0">
                <a:solidFill>
                  <a:schemeClr val="accent2"/>
                </a:solidFill>
              </a:rPr>
              <a:t>Impede a migração de materiais finos</a:t>
            </a:r>
          </a:p>
          <a:p>
            <a:pPr eaLnBrk="1" hangingPunct="1">
              <a:spcBef>
                <a:spcPts val="0"/>
              </a:spcBef>
              <a:spcAft>
                <a:spcPts val="1200"/>
              </a:spcAft>
            </a:pPr>
            <a:endParaRPr lang="pt-BR" sz="2800" dirty="0" smtClean="0">
              <a:solidFill>
                <a:schemeClr val="folHlink"/>
              </a:solidFill>
            </a:endParaRPr>
          </a:p>
          <a:p>
            <a:pPr eaLnBrk="1" hangingPunct="1">
              <a:spcBef>
                <a:spcPts val="0"/>
              </a:spcBef>
              <a:spcAft>
                <a:spcPts val="1200"/>
              </a:spcAft>
            </a:pPr>
            <a:r>
              <a:rPr lang="pt-BR" sz="2800" dirty="0" smtClean="0"/>
              <a:t>Critérios</a:t>
            </a:r>
          </a:p>
          <a:p>
            <a:pPr lvl="1" eaLnBrk="1" hangingPunct="1">
              <a:spcBef>
                <a:spcPts val="0"/>
              </a:spcBef>
              <a:spcAft>
                <a:spcPts val="1200"/>
              </a:spcAft>
            </a:pPr>
            <a:r>
              <a:rPr lang="pt-BR" dirty="0" smtClean="0">
                <a:solidFill>
                  <a:schemeClr val="accent2"/>
                </a:solidFill>
              </a:rPr>
              <a:t>Permeabilidade</a:t>
            </a:r>
          </a:p>
          <a:p>
            <a:pPr lvl="1" eaLnBrk="1" hangingPunct="1">
              <a:spcBef>
                <a:spcPts val="0"/>
              </a:spcBef>
            </a:pPr>
            <a:r>
              <a:rPr lang="pt-BR" dirty="0" smtClean="0">
                <a:solidFill>
                  <a:schemeClr val="accent2"/>
                </a:solidFill>
              </a:rPr>
              <a:t>Estabilidade</a:t>
            </a:r>
          </a:p>
          <a:p>
            <a:pPr eaLnBrk="1" hangingPunct="1"/>
            <a:endParaRPr lang="en-US" sz="2800" dirty="0" smtClean="0"/>
          </a:p>
        </p:txBody>
      </p:sp>
      <p:sp>
        <p:nvSpPr>
          <p:cNvPr id="6"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Projeto de Filtros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9941" name="Rectangle 5"/>
          <p:cNvSpPr>
            <a:spLocks noGrp="1" noChangeArrowheads="1"/>
          </p:cNvSpPr>
          <p:nvPr>
            <p:ph type="body" idx="1"/>
          </p:nvPr>
        </p:nvSpPr>
        <p:spPr>
          <a:xfrm>
            <a:off x="762000" y="1371600"/>
            <a:ext cx="7239000" cy="4876800"/>
          </a:xfrm>
          <a:noFill/>
        </p:spPr>
        <p:txBody>
          <a:bodyPr lIns="92075" tIns="46038" rIns="92075" bIns="46038"/>
          <a:lstStyle/>
          <a:p>
            <a:pPr eaLnBrk="1" hangingPunct="1"/>
            <a:r>
              <a:rPr lang="en-US" sz="2800" dirty="0" err="1" smtClean="0"/>
              <a:t>Tipos</a:t>
            </a:r>
            <a:r>
              <a:rPr lang="en-US" sz="2800" dirty="0" smtClean="0"/>
              <a:t> de </a:t>
            </a:r>
            <a:r>
              <a:rPr lang="en-US" sz="2800" dirty="0" err="1" smtClean="0"/>
              <a:t>Inclinações</a:t>
            </a:r>
            <a:endParaRPr lang="en-US" sz="2800" dirty="0" smtClean="0"/>
          </a:p>
          <a:p>
            <a:pPr lvl="1" eaLnBrk="1" hangingPunct="1"/>
            <a:r>
              <a:rPr lang="en-US" dirty="0" err="1" smtClean="0">
                <a:solidFill>
                  <a:schemeClr val="accent2"/>
                </a:solidFill>
              </a:rPr>
              <a:t>Taludes</a:t>
            </a:r>
            <a:r>
              <a:rPr lang="en-US" dirty="0" smtClean="0">
                <a:solidFill>
                  <a:schemeClr val="accent2"/>
                </a:solidFill>
              </a:rPr>
              <a:t> de </a:t>
            </a:r>
            <a:r>
              <a:rPr lang="en-US" dirty="0" err="1" smtClean="0">
                <a:solidFill>
                  <a:schemeClr val="accent2"/>
                </a:solidFill>
              </a:rPr>
              <a:t>aterro</a:t>
            </a:r>
            <a:endParaRPr lang="en-US" dirty="0" smtClean="0">
              <a:solidFill>
                <a:schemeClr val="accent2"/>
              </a:solidFill>
            </a:endParaRPr>
          </a:p>
          <a:p>
            <a:pPr lvl="1" eaLnBrk="1" hangingPunct="1"/>
            <a:r>
              <a:rPr lang="en-US" dirty="0" err="1">
                <a:solidFill>
                  <a:schemeClr val="accent2"/>
                </a:solidFill>
              </a:rPr>
              <a:t>Taludes</a:t>
            </a:r>
            <a:r>
              <a:rPr lang="en-US" dirty="0">
                <a:solidFill>
                  <a:schemeClr val="accent2"/>
                </a:solidFill>
              </a:rPr>
              <a:t> </a:t>
            </a:r>
            <a:r>
              <a:rPr lang="en-US" dirty="0" err="1">
                <a:solidFill>
                  <a:schemeClr val="accent2"/>
                </a:solidFill>
              </a:rPr>
              <a:t>cortados</a:t>
            </a:r>
            <a:endParaRPr lang="en-US" dirty="0">
              <a:solidFill>
                <a:schemeClr val="accent2"/>
              </a:solidFill>
            </a:endParaRPr>
          </a:p>
          <a:p>
            <a:pPr lvl="1" eaLnBrk="1" hangingPunct="1"/>
            <a:r>
              <a:rPr lang="en-US" dirty="0" err="1" smtClean="0">
                <a:solidFill>
                  <a:schemeClr val="accent2"/>
                </a:solidFill>
              </a:rPr>
              <a:t>Bordas</a:t>
            </a:r>
            <a:r>
              <a:rPr lang="en-US" dirty="0" smtClean="0">
                <a:solidFill>
                  <a:schemeClr val="accent2"/>
                </a:solidFill>
              </a:rPr>
              <a:t> de </a:t>
            </a:r>
            <a:r>
              <a:rPr lang="en-US" dirty="0" err="1" smtClean="0">
                <a:solidFill>
                  <a:schemeClr val="accent2"/>
                </a:solidFill>
              </a:rPr>
              <a:t>reservatórios</a:t>
            </a:r>
            <a:endParaRPr lang="en-US" dirty="0" smtClean="0">
              <a:solidFill>
                <a:schemeClr val="accent2"/>
              </a:solidFill>
            </a:endParaRPr>
          </a:p>
          <a:p>
            <a:pPr marL="457200" lvl="1" indent="0" eaLnBrk="1" hangingPunct="1">
              <a:buNone/>
            </a:pPr>
            <a:endParaRPr lang="en-US" dirty="0" smtClean="0">
              <a:solidFill>
                <a:schemeClr val="accent2"/>
              </a:solidFill>
            </a:endParaRPr>
          </a:p>
          <a:p>
            <a:pPr eaLnBrk="1" hangingPunct="1"/>
            <a:r>
              <a:rPr lang="en-US" sz="2800" dirty="0" err="1" smtClean="0"/>
              <a:t>Modos</a:t>
            </a:r>
            <a:r>
              <a:rPr lang="en-US" sz="2800" dirty="0" smtClean="0"/>
              <a:t> de </a:t>
            </a:r>
            <a:r>
              <a:rPr lang="en-US" sz="2800" dirty="0" err="1" smtClean="0"/>
              <a:t>falha</a:t>
            </a:r>
            <a:endParaRPr lang="en-US" sz="2800" dirty="0" smtClean="0"/>
          </a:p>
          <a:p>
            <a:pPr lvl="1" eaLnBrk="1" hangingPunct="1"/>
            <a:r>
              <a:rPr lang="en-US" dirty="0" err="1" smtClean="0">
                <a:solidFill>
                  <a:schemeClr val="accent2"/>
                </a:solidFill>
              </a:rPr>
              <a:t>Deslizamento</a:t>
            </a:r>
            <a:r>
              <a:rPr lang="en-US" dirty="0" smtClean="0">
                <a:solidFill>
                  <a:schemeClr val="accent2"/>
                </a:solidFill>
              </a:rPr>
              <a:t> </a:t>
            </a:r>
            <a:r>
              <a:rPr lang="en-US" dirty="0" err="1" smtClean="0">
                <a:solidFill>
                  <a:schemeClr val="accent2"/>
                </a:solidFill>
              </a:rPr>
              <a:t>raso</a:t>
            </a:r>
            <a:endParaRPr lang="en-US" dirty="0" smtClean="0">
              <a:solidFill>
                <a:schemeClr val="accent2"/>
              </a:solidFill>
            </a:endParaRPr>
          </a:p>
          <a:p>
            <a:pPr lvl="1" eaLnBrk="1" hangingPunct="1"/>
            <a:r>
              <a:rPr lang="en-US" dirty="0" err="1" smtClean="0">
                <a:solidFill>
                  <a:schemeClr val="accent2"/>
                </a:solidFill>
              </a:rPr>
              <a:t>Deslizamento</a:t>
            </a:r>
            <a:r>
              <a:rPr lang="en-US" dirty="0" smtClean="0">
                <a:solidFill>
                  <a:schemeClr val="accent2"/>
                </a:solidFill>
              </a:rPr>
              <a:t> </a:t>
            </a:r>
            <a:r>
              <a:rPr lang="en-US" dirty="0" err="1" smtClean="0">
                <a:solidFill>
                  <a:schemeClr val="accent2"/>
                </a:solidFill>
              </a:rPr>
              <a:t>profundo</a:t>
            </a:r>
            <a:endParaRPr lang="en-US" dirty="0" smtClean="0">
              <a:solidFill>
                <a:schemeClr val="accent2"/>
              </a:solidFill>
            </a:endParaRPr>
          </a:p>
          <a:p>
            <a:pPr lvl="1" eaLnBrk="1" hangingPunct="1"/>
            <a:r>
              <a:rPr lang="en-US" dirty="0" err="1" smtClean="0">
                <a:solidFill>
                  <a:schemeClr val="accent2"/>
                </a:solidFill>
              </a:rPr>
              <a:t>Deslizamento</a:t>
            </a:r>
            <a:r>
              <a:rPr lang="en-US" dirty="0" smtClean="0">
                <a:solidFill>
                  <a:schemeClr val="accent2"/>
                </a:solidFill>
              </a:rPr>
              <a:t> de Cunha (</a:t>
            </a:r>
            <a:r>
              <a:rPr lang="en-US" dirty="0" err="1" smtClean="0">
                <a:solidFill>
                  <a:schemeClr val="accent2"/>
                </a:solidFill>
              </a:rPr>
              <a:t>Bloco</a:t>
            </a:r>
            <a:r>
              <a:rPr lang="en-US" dirty="0" smtClean="0">
                <a:solidFill>
                  <a:schemeClr val="accent2"/>
                </a:solidFill>
              </a:rPr>
              <a:t>)</a:t>
            </a:r>
          </a:p>
        </p:txBody>
      </p:sp>
      <p:sp>
        <p:nvSpPr>
          <p:cNvPr id="6"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Estabilidade de Inclinações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Shallow Seated Slide-60"/>
          <p:cNvPicPr>
            <a:picLocks noChangeAspect="1" noChangeArrowheads="1"/>
          </p:cNvPicPr>
          <p:nvPr/>
        </p:nvPicPr>
        <p:blipFill>
          <a:blip r:embed="rId3" cstate="print"/>
          <a:srcRect/>
          <a:stretch>
            <a:fillRect/>
          </a:stretch>
        </p:blipFill>
        <p:spPr bwMode="auto">
          <a:xfrm>
            <a:off x="304800" y="1438275"/>
            <a:ext cx="8582025" cy="4483100"/>
          </a:xfrm>
          <a:prstGeom prst="rect">
            <a:avLst/>
          </a:prstGeom>
          <a:noFill/>
          <a:ln w="9525">
            <a:noFill/>
            <a:miter lim="800000"/>
            <a:headEnd/>
            <a:tailEnd/>
          </a:ln>
        </p:spPr>
      </p:pic>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Deslizamento Raso</a:t>
            </a:r>
          </a:p>
        </p:txBody>
      </p:sp>
      <p:sp>
        <p:nvSpPr>
          <p:cNvPr id="7" name="CaixaDeTexto 6"/>
          <p:cNvSpPr txBox="1"/>
          <p:nvPr/>
        </p:nvSpPr>
        <p:spPr>
          <a:xfrm>
            <a:off x="5791200" y="2636185"/>
            <a:ext cx="1981200" cy="830997"/>
          </a:xfrm>
          <a:prstGeom prst="rect">
            <a:avLst/>
          </a:prstGeom>
          <a:solidFill>
            <a:schemeClr val="bg1"/>
          </a:solidFill>
        </p:spPr>
        <p:txBody>
          <a:bodyPr wrap="square" rtlCol="0">
            <a:spAutoFit/>
          </a:bodyPr>
          <a:lstStyle/>
          <a:p>
            <a:r>
              <a:rPr lang="pt-BR" sz="1600" b="1" dirty="0" smtClean="0"/>
              <a:t>Talude saturado por chuva ou infiltração</a:t>
            </a:r>
            <a:endParaRPr lang="pt-BR" sz="1600" b="1" dirty="0"/>
          </a:p>
        </p:txBody>
      </p:sp>
      <p:sp>
        <p:nvSpPr>
          <p:cNvPr id="8" name="CaixaDeTexto 7"/>
          <p:cNvSpPr txBox="1"/>
          <p:nvPr/>
        </p:nvSpPr>
        <p:spPr>
          <a:xfrm>
            <a:off x="6705600" y="3679825"/>
            <a:ext cx="1981200" cy="584775"/>
          </a:xfrm>
          <a:prstGeom prst="rect">
            <a:avLst/>
          </a:prstGeom>
          <a:solidFill>
            <a:schemeClr val="bg1"/>
          </a:solidFill>
        </p:spPr>
        <p:txBody>
          <a:bodyPr wrap="square" rtlCol="0">
            <a:spAutoFit/>
          </a:bodyPr>
          <a:lstStyle/>
          <a:p>
            <a:r>
              <a:rPr lang="pt-BR" sz="1600" b="1" dirty="0" smtClean="0"/>
              <a:t>Material de deslizamento</a:t>
            </a:r>
            <a:endParaRPr lang="pt-BR" sz="1600" b="1" dirty="0"/>
          </a:p>
        </p:txBody>
      </p:sp>
      <p:sp>
        <p:nvSpPr>
          <p:cNvPr id="9" name="CaixaDeTexto 8"/>
          <p:cNvSpPr txBox="1"/>
          <p:nvPr/>
        </p:nvSpPr>
        <p:spPr>
          <a:xfrm>
            <a:off x="4114800" y="3972212"/>
            <a:ext cx="1524000" cy="584775"/>
          </a:xfrm>
          <a:prstGeom prst="rect">
            <a:avLst/>
          </a:prstGeom>
          <a:solidFill>
            <a:schemeClr val="bg1"/>
          </a:solidFill>
        </p:spPr>
        <p:txBody>
          <a:bodyPr wrap="square" rtlCol="0">
            <a:spAutoFit/>
          </a:bodyPr>
          <a:lstStyle/>
          <a:p>
            <a:r>
              <a:rPr lang="pt-BR" sz="1600" b="1" dirty="0" smtClean="0"/>
              <a:t>Superfície do deslizamento</a:t>
            </a:r>
            <a:endParaRPr lang="pt-BR" sz="1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198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pic>
        <p:nvPicPr>
          <p:cNvPr id="41989" name="Picture 5" descr="Shallow Slide"/>
          <p:cNvPicPr>
            <a:picLocks noChangeAspect="1" noChangeArrowheads="1"/>
          </p:cNvPicPr>
          <p:nvPr/>
        </p:nvPicPr>
        <p:blipFill>
          <a:blip r:embed="rId3" cstate="print"/>
          <a:srcRect/>
          <a:stretch>
            <a:fillRect/>
          </a:stretch>
        </p:blipFill>
        <p:spPr bwMode="auto">
          <a:xfrm>
            <a:off x="381000" y="1524000"/>
            <a:ext cx="7315200" cy="4660900"/>
          </a:xfrm>
          <a:prstGeom prst="rect">
            <a:avLst/>
          </a:prstGeom>
          <a:noFill/>
          <a:ln w="9525">
            <a:noFill/>
            <a:miter lim="800000"/>
            <a:headEnd/>
            <a:tailEnd/>
          </a:ln>
        </p:spPr>
      </p:pic>
      <p:sp>
        <p:nvSpPr>
          <p:cNvPr id="7"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Deslizamento Raso</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oundation Seepage 50"/>
          <p:cNvPicPr>
            <a:picLocks noChangeAspect="1" noChangeArrowheads="1"/>
          </p:cNvPicPr>
          <p:nvPr/>
        </p:nvPicPr>
        <p:blipFill>
          <a:blip r:embed="rId3" cstate="print"/>
          <a:srcRect/>
          <a:stretch>
            <a:fillRect/>
          </a:stretch>
        </p:blipFill>
        <p:spPr bwMode="auto">
          <a:xfrm>
            <a:off x="977096" y="1219200"/>
            <a:ext cx="6642904" cy="5095043"/>
          </a:xfrm>
          <a:prstGeom prst="rect">
            <a:avLst/>
          </a:prstGeom>
          <a:noFill/>
          <a:ln w="9525">
            <a:noFill/>
            <a:miter lim="800000"/>
            <a:headEnd/>
            <a:tailEnd/>
          </a:ln>
        </p:spPr>
      </p:pic>
      <p:sp>
        <p:nvSpPr>
          <p:cNvPr id="5" name="Rectangle 2"/>
          <p:cNvSpPr>
            <a:spLocks noGrp="1" noChangeArrowheads="1"/>
          </p:cNvSpPr>
          <p:nvPr>
            <p:ph type="title"/>
          </p:nvPr>
        </p:nvSpPr>
        <p:spPr>
          <a:xfrm>
            <a:off x="0" y="0"/>
            <a:ext cx="9144000" cy="1143000"/>
          </a:xfrm>
        </p:spPr>
        <p:txBody>
          <a:bodyPr/>
          <a:lstStyle/>
          <a:p>
            <a:pPr eaLnBrk="1" hangingPunct="1"/>
            <a:r>
              <a:rPr lang="pt-BR" sz="3000" dirty="0"/>
              <a:t>Aspectos Geotécnicos </a:t>
            </a:r>
            <a:r>
              <a:rPr lang="pt-BR" sz="3000" dirty="0" smtClean="0"/>
              <a:t>de Barragens de Concreto</a:t>
            </a:r>
            <a:r>
              <a:rPr lang="en-US" sz="3200" dirty="0" smtClean="0"/>
              <a:t/>
            </a:r>
            <a:br>
              <a:rPr lang="en-US" sz="3200" dirty="0" smtClean="0"/>
            </a:br>
            <a:r>
              <a:rPr lang="pt-BR" sz="3200" dirty="0" smtClean="0"/>
              <a:t>Erosão Tubular da Fundação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Deep Seated Slide-60"/>
          <p:cNvPicPr>
            <a:picLocks noChangeAspect="1" noChangeArrowheads="1"/>
          </p:cNvPicPr>
          <p:nvPr/>
        </p:nvPicPr>
        <p:blipFill>
          <a:blip r:embed="rId3" cstate="print"/>
          <a:srcRect/>
          <a:stretch>
            <a:fillRect/>
          </a:stretch>
        </p:blipFill>
        <p:spPr bwMode="auto">
          <a:xfrm>
            <a:off x="227012" y="1676400"/>
            <a:ext cx="8612187" cy="4292600"/>
          </a:xfrm>
          <a:prstGeom prst="rect">
            <a:avLst/>
          </a:prstGeom>
          <a:noFill/>
          <a:ln w="9525">
            <a:noFill/>
            <a:miter lim="800000"/>
            <a:headEnd/>
            <a:tailEnd/>
          </a:ln>
        </p:spPr>
      </p:pic>
      <p:sp>
        <p:nvSpPr>
          <p:cNvPr id="5"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Deslizamento Profundo</a:t>
            </a:r>
          </a:p>
        </p:txBody>
      </p:sp>
      <p:sp>
        <p:nvSpPr>
          <p:cNvPr id="6" name="CaixaDeTexto 5"/>
          <p:cNvSpPr txBox="1"/>
          <p:nvPr/>
        </p:nvSpPr>
        <p:spPr>
          <a:xfrm>
            <a:off x="4504076" y="2441378"/>
            <a:ext cx="982324" cy="307777"/>
          </a:xfrm>
          <a:prstGeom prst="rect">
            <a:avLst/>
          </a:prstGeom>
          <a:solidFill>
            <a:schemeClr val="bg1"/>
          </a:solidFill>
        </p:spPr>
        <p:txBody>
          <a:bodyPr wrap="square" rtlCol="0">
            <a:spAutoFit/>
          </a:bodyPr>
          <a:lstStyle/>
          <a:p>
            <a:r>
              <a:rPr lang="pt-BR" sz="1400" b="1" dirty="0" smtClean="0"/>
              <a:t>Escarpa</a:t>
            </a:r>
            <a:endParaRPr lang="pt-BR" sz="1400" b="1" dirty="0"/>
          </a:p>
        </p:txBody>
      </p:sp>
      <p:sp>
        <p:nvSpPr>
          <p:cNvPr id="7" name="CaixaDeTexto 6"/>
          <p:cNvSpPr txBox="1"/>
          <p:nvPr/>
        </p:nvSpPr>
        <p:spPr>
          <a:xfrm>
            <a:off x="5105400" y="2794000"/>
            <a:ext cx="1981200" cy="307777"/>
          </a:xfrm>
          <a:prstGeom prst="rect">
            <a:avLst/>
          </a:prstGeom>
          <a:solidFill>
            <a:schemeClr val="bg1"/>
          </a:solidFill>
        </p:spPr>
        <p:txBody>
          <a:bodyPr wrap="square" rtlCol="0">
            <a:spAutoFit/>
          </a:bodyPr>
          <a:lstStyle/>
          <a:p>
            <a:r>
              <a:rPr lang="pt-BR" sz="1400" b="1" dirty="0" smtClean="0"/>
              <a:t>Superfície da Falha</a:t>
            </a:r>
            <a:endParaRPr lang="pt-BR" sz="1400" b="1" dirty="0"/>
          </a:p>
        </p:txBody>
      </p:sp>
      <p:sp>
        <p:nvSpPr>
          <p:cNvPr id="8" name="CaixaDeTexto 7"/>
          <p:cNvSpPr txBox="1"/>
          <p:nvPr/>
        </p:nvSpPr>
        <p:spPr>
          <a:xfrm>
            <a:off x="5715000" y="3266171"/>
            <a:ext cx="1371600" cy="523220"/>
          </a:xfrm>
          <a:prstGeom prst="rect">
            <a:avLst/>
          </a:prstGeom>
          <a:solidFill>
            <a:schemeClr val="bg1"/>
          </a:solidFill>
        </p:spPr>
        <p:txBody>
          <a:bodyPr wrap="square" rtlCol="0">
            <a:spAutoFit/>
          </a:bodyPr>
          <a:lstStyle/>
          <a:p>
            <a:r>
              <a:rPr lang="pt-BR" sz="1400" b="1" dirty="0" smtClean="0"/>
              <a:t>Material do deslizamento</a:t>
            </a:r>
            <a:endParaRPr lang="pt-BR" sz="1400" b="1" dirty="0"/>
          </a:p>
        </p:txBody>
      </p:sp>
      <p:sp>
        <p:nvSpPr>
          <p:cNvPr id="9" name="CaixaDeTexto 8"/>
          <p:cNvSpPr txBox="1"/>
          <p:nvPr/>
        </p:nvSpPr>
        <p:spPr>
          <a:xfrm>
            <a:off x="6629400" y="3847026"/>
            <a:ext cx="1524000" cy="307777"/>
          </a:xfrm>
          <a:prstGeom prst="rect">
            <a:avLst/>
          </a:prstGeom>
          <a:solidFill>
            <a:schemeClr val="bg1"/>
          </a:solidFill>
        </p:spPr>
        <p:txBody>
          <a:bodyPr wrap="square" rtlCol="0">
            <a:spAutoFit/>
          </a:bodyPr>
          <a:lstStyle/>
          <a:p>
            <a:r>
              <a:rPr lang="pt-BR" sz="1400" b="1" dirty="0" smtClean="0"/>
              <a:t>Pilha do Pé</a:t>
            </a:r>
            <a:endParaRPr lang="pt-BR" sz="1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 </a:t>
            </a:r>
          </a:p>
        </p:txBody>
      </p:sp>
      <p:pic>
        <p:nvPicPr>
          <p:cNvPr id="44036" name="Picture 4" descr="SLIDE 03"/>
          <p:cNvPicPr>
            <a:picLocks noChangeAspect="1" noChangeArrowheads="1"/>
          </p:cNvPicPr>
          <p:nvPr/>
        </p:nvPicPr>
        <p:blipFill>
          <a:blip r:embed="rId3" cstate="print"/>
          <a:srcRect/>
          <a:stretch>
            <a:fillRect/>
          </a:stretch>
        </p:blipFill>
        <p:spPr bwMode="auto">
          <a:xfrm>
            <a:off x="1485900" y="1676400"/>
            <a:ext cx="6172200" cy="4071472"/>
          </a:xfrm>
          <a:prstGeom prst="rect">
            <a:avLst/>
          </a:prstGeom>
          <a:noFill/>
          <a:ln w="9525">
            <a:noFill/>
            <a:miter lim="800000"/>
            <a:headEnd/>
            <a:tailEnd/>
          </a:ln>
        </p:spPr>
      </p:pic>
      <p:sp>
        <p:nvSpPr>
          <p:cNvPr id="5"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Barragem Waco, Texas</a:t>
            </a:r>
          </a:p>
        </p:txBody>
      </p:sp>
    </p:spTree>
  </p:cSld>
  <p:clrMapOvr>
    <a:masterClrMapping/>
  </p:clrMapOvr>
  <p:transition>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US-Army-Corps-of-Engineers-Libby-Dam_large.jpg"/>
          <p:cNvPicPr>
            <a:picLocks noChangeAspect="1"/>
          </p:cNvPicPr>
          <p:nvPr/>
        </p:nvPicPr>
        <p:blipFill>
          <a:blip r:embed="rId3" cstate="print"/>
          <a:srcRect/>
          <a:stretch>
            <a:fillRect/>
          </a:stretch>
        </p:blipFill>
        <p:spPr bwMode="auto">
          <a:xfrm>
            <a:off x="990600" y="1447800"/>
            <a:ext cx="6324600" cy="4726264"/>
          </a:xfrm>
          <a:prstGeom prst="rect">
            <a:avLst/>
          </a:prstGeom>
          <a:noFill/>
          <a:ln w="9525">
            <a:noFill/>
            <a:miter lim="800000"/>
            <a:headEnd/>
            <a:tailEnd/>
          </a:ln>
        </p:spPr>
      </p:pic>
      <p:sp>
        <p:nvSpPr>
          <p:cNvPr id="45060" name="Line 4"/>
          <p:cNvSpPr>
            <a:spLocks noChangeShapeType="1"/>
          </p:cNvSpPr>
          <p:nvPr/>
        </p:nvSpPr>
        <p:spPr bwMode="auto">
          <a:xfrm>
            <a:off x="4572000" y="2057400"/>
            <a:ext cx="1295400" cy="457200"/>
          </a:xfrm>
          <a:prstGeom prst="line">
            <a:avLst/>
          </a:prstGeom>
          <a:noFill/>
          <a:ln w="38100">
            <a:solidFill>
              <a:srgbClr val="F35B1B"/>
            </a:solidFill>
            <a:round/>
            <a:headEnd type="none" w="sm" len="sm"/>
            <a:tailEnd type="triangle" w="sm" len="sm"/>
          </a:ln>
        </p:spPr>
        <p:txBody>
          <a:bodyPr/>
          <a:lstStyle/>
          <a:p>
            <a:endParaRPr lang="en-US"/>
          </a:p>
        </p:txBody>
      </p:sp>
      <p:sp>
        <p:nvSpPr>
          <p:cNvPr id="45061" name="Text Box 5"/>
          <p:cNvSpPr txBox="1">
            <a:spLocks noChangeArrowheads="1"/>
          </p:cNvSpPr>
          <p:nvPr/>
        </p:nvSpPr>
        <p:spPr bwMode="auto">
          <a:xfrm>
            <a:off x="1828800" y="1676400"/>
            <a:ext cx="2746375" cy="400050"/>
          </a:xfrm>
          <a:prstGeom prst="rect">
            <a:avLst/>
          </a:prstGeom>
          <a:noFill/>
          <a:ln w="12700">
            <a:noFill/>
            <a:miter lim="800000"/>
            <a:headEnd type="none" w="sm" len="sm"/>
            <a:tailEnd type="none" w="sm" len="sm"/>
          </a:ln>
        </p:spPr>
        <p:txBody>
          <a:bodyPr wrap="none">
            <a:spAutoFit/>
          </a:bodyPr>
          <a:lstStyle/>
          <a:p>
            <a:pPr algn="ctr" eaLnBrk="0" hangingPunct="0"/>
            <a:r>
              <a:rPr lang="en-US" sz="2000" b="1">
                <a:solidFill>
                  <a:srgbClr val="F35B1B"/>
                </a:solidFill>
              </a:rPr>
              <a:t>Reservoir Rim Slides</a:t>
            </a:r>
          </a:p>
        </p:txBody>
      </p:sp>
      <p:sp>
        <p:nvSpPr>
          <p:cNvPr id="6"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Deslizamento de Ombreira, Barragem Libby, MT</a:t>
            </a:r>
          </a:p>
        </p:txBody>
      </p:sp>
      <p:sp>
        <p:nvSpPr>
          <p:cNvPr id="3" name="CaixaDeTexto 2"/>
          <p:cNvSpPr txBox="1"/>
          <p:nvPr/>
        </p:nvSpPr>
        <p:spPr>
          <a:xfrm>
            <a:off x="1676400" y="1677307"/>
            <a:ext cx="2895600" cy="646331"/>
          </a:xfrm>
          <a:prstGeom prst="rect">
            <a:avLst/>
          </a:prstGeom>
          <a:solidFill>
            <a:schemeClr val="accent3">
              <a:lumMod val="85000"/>
            </a:schemeClr>
          </a:solidFill>
        </p:spPr>
        <p:txBody>
          <a:bodyPr wrap="square" rtlCol="0">
            <a:spAutoFit/>
          </a:bodyPr>
          <a:lstStyle/>
          <a:p>
            <a:pPr algn="ctr"/>
            <a:r>
              <a:rPr lang="pt-BR" b="1" dirty="0" smtClean="0">
                <a:solidFill>
                  <a:srgbClr val="FF9900"/>
                </a:solidFill>
              </a:rPr>
              <a:t>Deslizamento da borda do reservatório</a:t>
            </a:r>
            <a:endParaRPr lang="pt-BR" b="1" dirty="0">
              <a:solidFill>
                <a:srgbClr val="FF99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Painted Rock"/>
          <p:cNvPicPr>
            <a:picLocks noChangeAspect="1" noChangeArrowheads="1"/>
          </p:cNvPicPr>
          <p:nvPr/>
        </p:nvPicPr>
        <p:blipFill>
          <a:blip r:embed="rId3" cstate="print"/>
          <a:srcRect/>
          <a:stretch>
            <a:fillRect/>
          </a:stretch>
        </p:blipFill>
        <p:spPr bwMode="auto">
          <a:xfrm>
            <a:off x="914400" y="1600200"/>
            <a:ext cx="6934200" cy="4619911"/>
          </a:xfrm>
          <a:prstGeom prst="rect">
            <a:avLst/>
          </a:prstGeom>
          <a:noFill/>
          <a:ln w="9525">
            <a:noFill/>
            <a:miter lim="800000"/>
            <a:headEnd/>
            <a:tailEnd/>
          </a:ln>
        </p:spPr>
      </p:pic>
      <p:sp>
        <p:nvSpPr>
          <p:cNvPr id="4" name="Rectangle 2"/>
          <p:cNvSpPr txBox="1">
            <a:spLocks noChangeArrowheads="1"/>
          </p:cNvSpPr>
          <p:nvPr/>
        </p:nvSpPr>
        <p:spPr bwMode="auto">
          <a:xfrm>
            <a:off x="0" y="0"/>
            <a:ext cx="9144000" cy="16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Geotécnicos de Barragens de Aterro</a:t>
            </a:r>
            <a:r>
              <a:rPr lang="en-US" sz="3200" kern="0" dirty="0" smtClean="0"/>
              <a:t/>
            </a:r>
            <a:br>
              <a:rPr lang="en-US" sz="3200" kern="0" dirty="0" smtClean="0"/>
            </a:br>
            <a:r>
              <a:rPr lang="pt-BR" sz="3200" kern="0" dirty="0" smtClean="0"/>
              <a:t>Erosão do Vertedouro</a:t>
            </a:r>
          </a:p>
          <a:p>
            <a:r>
              <a:rPr lang="pt-BR" sz="3200" kern="0" dirty="0" smtClean="0"/>
              <a:t>Barragem </a:t>
            </a:r>
            <a:r>
              <a:rPr lang="pt-BR" sz="3200" kern="0" dirty="0" err="1" smtClean="0"/>
              <a:t>Painted</a:t>
            </a:r>
            <a:r>
              <a:rPr lang="pt-BR" sz="3200" kern="0" dirty="0" smtClean="0"/>
              <a:t> Rock, Arizona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Castle_gol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7600" y="3733800"/>
            <a:ext cx="1828800" cy="1271588"/>
          </a:xfrm>
          <a:prstGeom prst="rect">
            <a:avLst/>
          </a:prstGeom>
          <a:noFill/>
          <a:ln w="9525">
            <a:noFill/>
            <a:miter lim="800000"/>
            <a:headEnd/>
            <a:tailEnd/>
          </a:ln>
        </p:spPr>
      </p:pic>
      <p:sp>
        <p:nvSpPr>
          <p:cNvPr id="47107" name="WordArt 4"/>
          <p:cNvSpPr>
            <a:spLocks noChangeArrowheads="1" noChangeShapeType="1" noTextEdit="1"/>
          </p:cNvSpPr>
          <p:nvPr/>
        </p:nvSpPr>
        <p:spPr bwMode="auto">
          <a:xfrm>
            <a:off x="533400" y="1295400"/>
            <a:ext cx="8305800" cy="1447800"/>
          </a:xfrm>
          <a:prstGeom prst="rect">
            <a:avLst/>
          </a:prstGeom>
        </p:spPr>
        <p:txBody>
          <a:bodyPr wrap="none" fromWordArt="1">
            <a:prstTxWarp prst="textDoubleWave1">
              <a:avLst>
                <a:gd name="adj1" fmla="val 6500"/>
                <a:gd name="adj2" fmla="val 0"/>
              </a:avLst>
            </a:prstTxWarp>
          </a:bodyPr>
          <a:lstStyle/>
          <a:p>
            <a:pPr algn="ctr"/>
            <a:r>
              <a:rPr lang="en-US" sz="3600" kern="10" spc="72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Aspectos</a:t>
            </a:r>
            <a:r>
              <a:rPr lang="en-US" sz="3600" kern="10" spc="720" dirty="0" smtClean="0">
                <a:ln w="12700">
                  <a:solidFill>
                    <a:srgbClr val="000099"/>
                  </a:solidFill>
                  <a:round/>
                  <a:headEnd/>
                  <a:tailEnd/>
                </a:ln>
                <a:solidFill>
                  <a:srgbClr val="33CCFF"/>
                </a:solidFill>
                <a:effectLst>
                  <a:outerShdw dist="125724" dir="18900000" algn="ctr" rotWithShape="0">
                    <a:srgbClr val="000099"/>
                  </a:outerShdw>
                </a:effectLst>
                <a:latin typeface="Impact"/>
              </a:rPr>
              <a:t> de </a:t>
            </a:r>
            <a:r>
              <a:rPr lang="en-US" sz="3600" kern="10" spc="72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Terremotos</a:t>
            </a:r>
            <a:r>
              <a:rPr lang="en-US" sz="3600" kern="10" spc="720" dirty="0" smtClean="0">
                <a:ln w="12700">
                  <a:solidFill>
                    <a:srgbClr val="000099"/>
                  </a:solidFill>
                  <a:round/>
                  <a:headEnd/>
                  <a:tailEnd/>
                </a:ln>
                <a:solidFill>
                  <a:srgbClr val="33CCFF"/>
                </a:solidFill>
                <a:effectLst>
                  <a:outerShdw dist="125724" dir="18900000" algn="ctr" rotWithShape="0">
                    <a:srgbClr val="000099"/>
                  </a:outerShdw>
                </a:effectLst>
                <a:latin typeface="Impact"/>
              </a:rPr>
              <a:t> </a:t>
            </a:r>
          </a:p>
          <a:p>
            <a:pPr algn="ctr"/>
            <a:r>
              <a:rPr lang="en-US" sz="3600" kern="10" spc="72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na</a:t>
            </a:r>
            <a:r>
              <a:rPr lang="en-US" sz="3600" kern="10" spc="720" dirty="0" smtClean="0">
                <a:ln w="12700">
                  <a:solidFill>
                    <a:srgbClr val="000099"/>
                  </a:solidFill>
                  <a:round/>
                  <a:headEnd/>
                  <a:tailEnd/>
                </a:ln>
                <a:solidFill>
                  <a:srgbClr val="33CCFF"/>
                </a:solidFill>
                <a:effectLst>
                  <a:outerShdw dist="125724" dir="18900000" algn="ctr" rotWithShape="0">
                    <a:srgbClr val="000099"/>
                  </a:outerShdw>
                </a:effectLst>
                <a:latin typeface="Impact"/>
              </a:rPr>
              <a:t> </a:t>
            </a:r>
            <a:r>
              <a:rPr lang="en-US" sz="3600" kern="10" spc="72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Segurança</a:t>
            </a:r>
            <a:r>
              <a:rPr lang="en-US" sz="3600" kern="10" spc="720" dirty="0" smtClean="0">
                <a:ln w="12700">
                  <a:solidFill>
                    <a:srgbClr val="000099"/>
                  </a:solidFill>
                  <a:round/>
                  <a:headEnd/>
                  <a:tailEnd/>
                </a:ln>
                <a:solidFill>
                  <a:srgbClr val="33CCFF"/>
                </a:solidFill>
                <a:effectLst>
                  <a:outerShdw dist="125724" dir="18900000" algn="ctr" rotWithShape="0">
                    <a:srgbClr val="000099"/>
                  </a:outerShdw>
                </a:effectLst>
                <a:latin typeface="Impact"/>
              </a:rPr>
              <a:t> de </a:t>
            </a:r>
            <a:r>
              <a:rPr lang="en-US" sz="3600" kern="10" spc="720" dirty="0" err="1" smtClean="0">
                <a:ln w="12700">
                  <a:solidFill>
                    <a:srgbClr val="000099"/>
                  </a:solidFill>
                  <a:round/>
                  <a:headEnd/>
                  <a:tailEnd/>
                </a:ln>
                <a:solidFill>
                  <a:srgbClr val="33CCFF"/>
                </a:solidFill>
                <a:effectLst>
                  <a:outerShdw dist="125724" dir="18900000" algn="ctr" rotWithShape="0">
                    <a:srgbClr val="000099"/>
                  </a:outerShdw>
                </a:effectLst>
                <a:latin typeface="Impact"/>
              </a:rPr>
              <a:t>Barragens</a:t>
            </a:r>
            <a:r>
              <a:rPr lang="en-US" sz="3600" kern="10" spc="720" dirty="0" smtClean="0">
                <a:ln w="12700">
                  <a:solidFill>
                    <a:srgbClr val="000099"/>
                  </a:solidFill>
                  <a:round/>
                  <a:headEnd/>
                  <a:tailEnd/>
                </a:ln>
                <a:solidFill>
                  <a:srgbClr val="33CCFF"/>
                </a:solidFill>
                <a:effectLst>
                  <a:outerShdw dist="125724" dir="18900000" algn="ctr" rotWithShape="0">
                    <a:srgbClr val="000099"/>
                  </a:outerShdw>
                </a:effectLst>
                <a:latin typeface="Impact"/>
              </a:rPr>
              <a:t> </a:t>
            </a:r>
            <a:endParaRPr lang="en-US" sz="3600" kern="10" spc="72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4" name="Rectangle 2"/>
          <p:cNvSpPr txBox="1">
            <a:spLocks noChangeArrowheads="1"/>
          </p:cNvSpPr>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t-BR" sz="3000" kern="0" dirty="0" smtClean="0"/>
              <a:t>Aspectos Sísmicos da Segurança de Barragens</a:t>
            </a:r>
            <a:r>
              <a:rPr lang="en-US" sz="3200" kern="0" dirty="0" smtClean="0"/>
              <a:t/>
            </a:r>
            <a:br>
              <a:rPr lang="en-US" sz="3200" kern="0" dirty="0" smtClean="0"/>
            </a:br>
            <a:endParaRPr lang="pt-BR" sz="3200" kern="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066800" y="304800"/>
            <a:ext cx="7162800" cy="457200"/>
          </a:xfrm>
          <a:prstGeom prst="rect">
            <a:avLst/>
          </a:prstGeom>
          <a:noFill/>
          <a:ln w="9525">
            <a:noFill/>
            <a:miter lim="800000"/>
            <a:headEnd/>
            <a:tailEnd/>
          </a:ln>
        </p:spPr>
        <p:txBody>
          <a:bodyPr anchor="ctr"/>
          <a:lstStyle/>
          <a:p>
            <a:pPr algn="ctr" eaLnBrk="0" hangingPunct="0"/>
            <a:r>
              <a:rPr lang="en-US" sz="3000" b="1" dirty="0" err="1" smtClean="0">
                <a:solidFill>
                  <a:schemeClr val="accent2"/>
                </a:solidFill>
              </a:rPr>
              <a:t>Terremotos</a:t>
            </a:r>
            <a:r>
              <a:rPr lang="en-US" sz="3000" b="1" dirty="0" smtClean="0">
                <a:solidFill>
                  <a:schemeClr val="accent2"/>
                </a:solidFill>
              </a:rPr>
              <a:t> e </a:t>
            </a:r>
            <a:r>
              <a:rPr lang="en-US" sz="3000" b="1" dirty="0" err="1" smtClean="0">
                <a:solidFill>
                  <a:schemeClr val="accent2"/>
                </a:solidFill>
              </a:rPr>
              <a:t>Barragens</a:t>
            </a:r>
            <a:endParaRPr lang="en-US" sz="3000" b="1" dirty="0">
              <a:solidFill>
                <a:schemeClr val="accent2"/>
              </a:solidFill>
            </a:endParaRPr>
          </a:p>
        </p:txBody>
      </p:sp>
      <p:pic>
        <p:nvPicPr>
          <p:cNvPr id="48131" name="Picture 3"/>
          <p:cNvPicPr>
            <a:picLocks noChangeAspect="1" noChangeArrowheads="1"/>
          </p:cNvPicPr>
          <p:nvPr/>
        </p:nvPicPr>
        <p:blipFill>
          <a:blip r:embed="rId3" cstate="print"/>
          <a:srcRect/>
          <a:stretch>
            <a:fillRect/>
          </a:stretch>
        </p:blipFill>
        <p:spPr bwMode="auto">
          <a:xfrm>
            <a:off x="96838" y="990600"/>
            <a:ext cx="5389562" cy="4267200"/>
          </a:xfrm>
          <a:prstGeom prst="rect">
            <a:avLst/>
          </a:prstGeom>
          <a:noFill/>
          <a:ln w="9525">
            <a:noFill/>
            <a:miter lim="800000"/>
            <a:headEnd/>
            <a:tailEnd/>
          </a:ln>
        </p:spPr>
      </p:pic>
      <p:sp>
        <p:nvSpPr>
          <p:cNvPr id="48132" name="Rectangle 4"/>
          <p:cNvSpPr>
            <a:spLocks noChangeArrowheads="1"/>
          </p:cNvSpPr>
          <p:nvPr/>
        </p:nvSpPr>
        <p:spPr bwMode="auto">
          <a:xfrm>
            <a:off x="5608638" y="1143000"/>
            <a:ext cx="3382962" cy="4302125"/>
          </a:xfrm>
          <a:prstGeom prst="rect">
            <a:avLst/>
          </a:prstGeom>
          <a:noFill/>
          <a:ln w="9525">
            <a:noFill/>
            <a:miter lim="800000"/>
            <a:headEnd/>
            <a:tailEnd/>
          </a:ln>
        </p:spPr>
        <p:txBody>
          <a:bodyPr lIns="44450" tIns="17462" rIns="44450" bIns="17462">
            <a:normAutofit lnSpcReduction="10000"/>
          </a:bodyPr>
          <a:lstStyle/>
          <a:p>
            <a:pPr marL="228600" indent="-228600" eaLnBrk="0" hangingPunct="0">
              <a:spcAft>
                <a:spcPts val="1200"/>
              </a:spcAft>
              <a:buClr>
                <a:schemeClr val="accent2"/>
              </a:buClr>
              <a:buSzPct val="120000"/>
              <a:buFontTx/>
              <a:buChar char="•"/>
            </a:pPr>
            <a:r>
              <a:rPr lang="en-US" sz="2200" b="1" dirty="0" smtClean="0"/>
              <a:t>162 </a:t>
            </a:r>
            <a:r>
              <a:rPr lang="en-US" sz="2200" b="1" dirty="0" err="1" smtClean="0"/>
              <a:t>barragens</a:t>
            </a:r>
            <a:r>
              <a:rPr lang="en-US" sz="2200" b="1" dirty="0" smtClean="0"/>
              <a:t> USACE </a:t>
            </a:r>
            <a:r>
              <a:rPr lang="en-US" sz="2200" b="1" dirty="0" err="1" smtClean="0"/>
              <a:t>em</a:t>
            </a:r>
            <a:r>
              <a:rPr lang="en-US" sz="2200" b="1" dirty="0" smtClean="0"/>
              <a:t> </a:t>
            </a:r>
            <a:r>
              <a:rPr lang="en-US" sz="2200" b="1" dirty="0" err="1" smtClean="0"/>
              <a:t>áreas</a:t>
            </a:r>
            <a:r>
              <a:rPr lang="en-US" sz="2200" b="1" dirty="0" smtClean="0"/>
              <a:t> de alto </a:t>
            </a:r>
            <a:r>
              <a:rPr lang="en-US" sz="2200" b="1" dirty="0" err="1" smtClean="0"/>
              <a:t>perigo</a:t>
            </a:r>
            <a:r>
              <a:rPr lang="en-US" sz="2200" b="1" dirty="0" smtClean="0"/>
              <a:t> </a:t>
            </a:r>
            <a:r>
              <a:rPr lang="en-US" sz="2200" b="1" dirty="0" err="1" smtClean="0"/>
              <a:t>sísmico</a:t>
            </a:r>
            <a:r>
              <a:rPr lang="en-US" sz="2200" b="1" dirty="0" smtClean="0"/>
              <a:t> (</a:t>
            </a:r>
            <a:r>
              <a:rPr lang="en-US" sz="2200" b="1" dirty="0" err="1" smtClean="0"/>
              <a:t>grau</a:t>
            </a:r>
            <a:r>
              <a:rPr lang="en-US" sz="2200" b="1" dirty="0" smtClean="0"/>
              <a:t> 2 e superior), </a:t>
            </a:r>
            <a:r>
              <a:rPr lang="en-US" sz="2200" b="1" dirty="0" err="1" smtClean="0"/>
              <a:t>sujeitas</a:t>
            </a:r>
            <a:r>
              <a:rPr lang="en-US" sz="2200" b="1" dirty="0" smtClean="0"/>
              <a:t> a </a:t>
            </a:r>
            <a:r>
              <a:rPr lang="en-US" sz="2200" b="1" dirty="0" err="1" smtClean="0"/>
              <a:t>danos</a:t>
            </a:r>
            <a:endParaRPr lang="en-US" sz="2200" b="1" dirty="0" smtClean="0"/>
          </a:p>
          <a:p>
            <a:pPr marL="228600" indent="-228600" eaLnBrk="0" hangingPunct="0">
              <a:spcAft>
                <a:spcPts val="1200"/>
              </a:spcAft>
              <a:buClr>
                <a:schemeClr val="accent2"/>
              </a:buClr>
              <a:buSzPct val="120000"/>
              <a:buFontTx/>
              <a:buChar char="•"/>
            </a:pPr>
            <a:r>
              <a:rPr lang="en-US" sz="2200" b="1" dirty="0" err="1" smtClean="0"/>
              <a:t>Maioria</a:t>
            </a:r>
            <a:r>
              <a:rPr lang="en-US" sz="2200" b="1" dirty="0" smtClean="0"/>
              <a:t> </a:t>
            </a:r>
            <a:r>
              <a:rPr lang="en-US" sz="2200" b="1" dirty="0" err="1" smtClean="0"/>
              <a:t>construída</a:t>
            </a:r>
            <a:r>
              <a:rPr lang="en-US" sz="2200" b="1" dirty="0" smtClean="0"/>
              <a:t> </a:t>
            </a:r>
            <a:r>
              <a:rPr lang="en-US" sz="2200" b="1" dirty="0" err="1" smtClean="0"/>
              <a:t>nos</a:t>
            </a:r>
            <a:r>
              <a:rPr lang="en-US" sz="2200" b="1" dirty="0" smtClean="0"/>
              <a:t> </a:t>
            </a:r>
            <a:r>
              <a:rPr lang="en-US" sz="2200" b="1" dirty="0" err="1" smtClean="0"/>
              <a:t>anos</a:t>
            </a:r>
            <a:r>
              <a:rPr lang="en-US" sz="2200" b="1" dirty="0" smtClean="0"/>
              <a:t> 40 e 50 </a:t>
            </a:r>
            <a:r>
              <a:rPr lang="en-US" sz="2200" b="1" dirty="0" err="1" smtClean="0"/>
              <a:t>sem</a:t>
            </a:r>
            <a:r>
              <a:rPr lang="en-US" sz="2200" b="1" dirty="0" smtClean="0"/>
              <a:t> </a:t>
            </a:r>
            <a:r>
              <a:rPr lang="en-US" sz="2200" b="1" dirty="0" err="1" smtClean="0"/>
              <a:t>projeto</a:t>
            </a:r>
            <a:r>
              <a:rPr lang="en-US" sz="2200" b="1" dirty="0" smtClean="0"/>
              <a:t> </a:t>
            </a:r>
            <a:r>
              <a:rPr lang="en-US" sz="2200" b="1" dirty="0" err="1" smtClean="0"/>
              <a:t>sísmico</a:t>
            </a:r>
            <a:r>
              <a:rPr lang="en-US" sz="2200" b="1" dirty="0" smtClean="0"/>
              <a:t>.</a:t>
            </a:r>
          </a:p>
          <a:p>
            <a:pPr marL="228600" indent="-228600" eaLnBrk="0" hangingPunct="0">
              <a:buClr>
                <a:schemeClr val="accent2"/>
              </a:buClr>
              <a:buSzPct val="120000"/>
              <a:buFontTx/>
              <a:buChar char="•"/>
            </a:pPr>
            <a:r>
              <a:rPr lang="en-US" sz="2200" b="1" dirty="0" smtClean="0"/>
              <a:t>O </a:t>
            </a:r>
            <a:r>
              <a:rPr lang="en-US" sz="2200" b="1" dirty="0" err="1" smtClean="0"/>
              <a:t>projeto</a:t>
            </a:r>
            <a:r>
              <a:rPr lang="en-US" sz="2200" b="1" dirty="0" smtClean="0"/>
              <a:t> </a:t>
            </a:r>
            <a:r>
              <a:rPr lang="en-US" sz="2200" b="1" dirty="0" err="1" smtClean="0"/>
              <a:t>sísmico</a:t>
            </a:r>
            <a:r>
              <a:rPr lang="en-US" sz="2200" b="1" dirty="0" smtClean="0"/>
              <a:t> </a:t>
            </a:r>
            <a:r>
              <a:rPr lang="en-US" sz="2200" b="1" dirty="0" err="1" smtClean="0"/>
              <a:t>para</a:t>
            </a:r>
            <a:r>
              <a:rPr lang="en-US" sz="2200" b="1" dirty="0" smtClean="0"/>
              <a:t> a </a:t>
            </a:r>
            <a:r>
              <a:rPr lang="en-US" sz="2200" b="1" dirty="0" err="1" smtClean="0"/>
              <a:t>liquefação</a:t>
            </a:r>
            <a:r>
              <a:rPr lang="en-US" sz="2200" b="1" dirty="0" smtClean="0"/>
              <a:t> é </a:t>
            </a:r>
            <a:r>
              <a:rPr lang="en-US" sz="2200" b="1" dirty="0" err="1" smtClean="0"/>
              <a:t>praticado</a:t>
            </a:r>
            <a:r>
              <a:rPr lang="en-US" sz="2200" b="1" dirty="0" smtClean="0"/>
              <a:t> </a:t>
            </a:r>
            <a:r>
              <a:rPr lang="en-US" sz="2200" b="1" dirty="0" err="1" smtClean="0"/>
              <a:t>desde</a:t>
            </a:r>
            <a:r>
              <a:rPr lang="en-US" sz="2200" b="1" dirty="0" smtClean="0"/>
              <a:t> ~1980.</a:t>
            </a:r>
          </a:p>
          <a:p>
            <a:pPr marL="228600" indent="-228600" eaLnBrk="0" hangingPunct="0">
              <a:buClr>
                <a:schemeClr val="accent2"/>
              </a:buClr>
              <a:buSzPct val="120000"/>
              <a:buFontTx/>
              <a:buChar char="•"/>
            </a:pPr>
            <a:endParaRPr lang="en-US" sz="2000" b="1" dirty="0"/>
          </a:p>
          <a:p>
            <a:pPr marL="228600" indent="-228600" eaLnBrk="0" hangingPunct="0">
              <a:buClr>
                <a:schemeClr val="accent2"/>
              </a:buClr>
              <a:buSzPct val="120000"/>
            </a:pPr>
            <a:endParaRPr lang="en-US" sz="2000" b="1" dirty="0"/>
          </a:p>
        </p:txBody>
      </p:sp>
      <p:grpSp>
        <p:nvGrpSpPr>
          <p:cNvPr id="2" name="Group 5"/>
          <p:cNvGrpSpPr>
            <a:grpSpLocks/>
          </p:cNvGrpSpPr>
          <p:nvPr/>
        </p:nvGrpSpPr>
        <p:grpSpPr bwMode="auto">
          <a:xfrm>
            <a:off x="7620000" y="5029200"/>
            <a:ext cx="420688" cy="1235075"/>
            <a:chOff x="336" y="3408"/>
            <a:chExt cx="265" cy="778"/>
          </a:xfrm>
        </p:grpSpPr>
        <p:sp>
          <p:nvSpPr>
            <p:cNvPr id="48141" name="Rectangle 6"/>
            <p:cNvSpPr>
              <a:spLocks noChangeArrowheads="1"/>
            </p:cNvSpPr>
            <p:nvPr/>
          </p:nvSpPr>
          <p:spPr bwMode="auto">
            <a:xfrm>
              <a:off x="336" y="3466"/>
              <a:ext cx="96" cy="96"/>
            </a:xfrm>
            <a:prstGeom prst="rect">
              <a:avLst/>
            </a:prstGeom>
            <a:solidFill>
              <a:srgbClr val="FF3300"/>
            </a:solidFill>
            <a:ln w="19050">
              <a:solidFill>
                <a:schemeClr val="tx1"/>
              </a:solidFill>
              <a:miter lim="800000"/>
              <a:headEnd/>
              <a:tailEnd/>
            </a:ln>
          </p:spPr>
          <p:txBody>
            <a:bodyPr wrap="none" anchor="ctr"/>
            <a:lstStyle/>
            <a:p>
              <a:endParaRPr lang="en-US"/>
            </a:p>
          </p:txBody>
        </p:sp>
        <p:sp>
          <p:nvSpPr>
            <p:cNvPr id="48142" name="Rectangle 7"/>
            <p:cNvSpPr>
              <a:spLocks noChangeArrowheads="1"/>
            </p:cNvSpPr>
            <p:nvPr/>
          </p:nvSpPr>
          <p:spPr bwMode="auto">
            <a:xfrm>
              <a:off x="336" y="3610"/>
              <a:ext cx="96" cy="96"/>
            </a:xfrm>
            <a:prstGeom prst="rect">
              <a:avLst/>
            </a:prstGeom>
            <a:solidFill>
              <a:srgbClr val="FF5050"/>
            </a:solidFill>
            <a:ln w="19050">
              <a:solidFill>
                <a:schemeClr val="tx1"/>
              </a:solidFill>
              <a:miter lim="800000"/>
              <a:headEnd/>
              <a:tailEnd/>
            </a:ln>
          </p:spPr>
          <p:txBody>
            <a:bodyPr wrap="none" anchor="ctr"/>
            <a:lstStyle/>
            <a:p>
              <a:endParaRPr lang="en-US"/>
            </a:p>
          </p:txBody>
        </p:sp>
        <p:sp>
          <p:nvSpPr>
            <p:cNvPr id="48143" name="Rectangle 8"/>
            <p:cNvSpPr>
              <a:spLocks noChangeArrowheads="1"/>
            </p:cNvSpPr>
            <p:nvPr/>
          </p:nvSpPr>
          <p:spPr bwMode="auto">
            <a:xfrm>
              <a:off x="336" y="3762"/>
              <a:ext cx="96" cy="96"/>
            </a:xfrm>
            <a:prstGeom prst="rect">
              <a:avLst/>
            </a:prstGeom>
            <a:solidFill>
              <a:srgbClr val="FF9900"/>
            </a:solidFill>
            <a:ln w="19050">
              <a:solidFill>
                <a:schemeClr val="tx1"/>
              </a:solidFill>
              <a:miter lim="800000"/>
              <a:headEnd/>
              <a:tailEnd/>
            </a:ln>
          </p:spPr>
          <p:txBody>
            <a:bodyPr wrap="none" anchor="ctr"/>
            <a:lstStyle/>
            <a:p>
              <a:endParaRPr lang="en-US"/>
            </a:p>
          </p:txBody>
        </p:sp>
        <p:sp>
          <p:nvSpPr>
            <p:cNvPr id="48144" name="Rectangle 9"/>
            <p:cNvSpPr>
              <a:spLocks noChangeArrowheads="1"/>
            </p:cNvSpPr>
            <p:nvPr/>
          </p:nvSpPr>
          <p:spPr bwMode="auto">
            <a:xfrm>
              <a:off x="336" y="3898"/>
              <a:ext cx="96" cy="96"/>
            </a:xfrm>
            <a:prstGeom prst="rect">
              <a:avLst/>
            </a:prstGeom>
            <a:solidFill>
              <a:srgbClr val="FFFF99"/>
            </a:solidFill>
            <a:ln w="19050">
              <a:solidFill>
                <a:schemeClr val="tx1"/>
              </a:solidFill>
              <a:miter lim="800000"/>
              <a:headEnd/>
              <a:tailEnd/>
            </a:ln>
          </p:spPr>
          <p:txBody>
            <a:bodyPr wrap="none" anchor="ctr"/>
            <a:lstStyle/>
            <a:p>
              <a:endParaRPr lang="en-US"/>
            </a:p>
          </p:txBody>
        </p:sp>
        <p:sp>
          <p:nvSpPr>
            <p:cNvPr id="48145" name="Rectangle 10"/>
            <p:cNvSpPr>
              <a:spLocks noChangeArrowheads="1"/>
            </p:cNvSpPr>
            <p:nvPr/>
          </p:nvSpPr>
          <p:spPr bwMode="auto">
            <a:xfrm>
              <a:off x="336" y="4042"/>
              <a:ext cx="96" cy="96"/>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48146" name="Text Box 11"/>
            <p:cNvSpPr txBox="1">
              <a:spLocks noChangeArrowheads="1"/>
            </p:cNvSpPr>
            <p:nvPr/>
          </p:nvSpPr>
          <p:spPr bwMode="auto">
            <a:xfrm>
              <a:off x="432" y="3408"/>
              <a:ext cx="169" cy="778"/>
            </a:xfrm>
            <a:prstGeom prst="rect">
              <a:avLst/>
            </a:prstGeom>
            <a:noFill/>
            <a:ln w="19050">
              <a:noFill/>
              <a:miter lim="800000"/>
              <a:headEnd/>
              <a:tailEnd/>
            </a:ln>
          </p:spPr>
          <p:txBody>
            <a:bodyPr wrap="none">
              <a:spAutoFit/>
            </a:bodyPr>
            <a:lstStyle/>
            <a:p>
              <a:pPr algn="ctr" eaLnBrk="0" hangingPunct="0">
                <a:lnSpc>
                  <a:spcPct val="125000"/>
                </a:lnSpc>
              </a:pPr>
              <a:r>
                <a:rPr lang="en-US" sz="1200" b="1"/>
                <a:t>4</a:t>
              </a:r>
            </a:p>
            <a:p>
              <a:pPr algn="ctr" eaLnBrk="0" hangingPunct="0">
                <a:lnSpc>
                  <a:spcPct val="125000"/>
                </a:lnSpc>
              </a:pPr>
              <a:r>
                <a:rPr lang="en-US" sz="1200" b="1"/>
                <a:t>3</a:t>
              </a:r>
            </a:p>
            <a:p>
              <a:pPr algn="ctr" eaLnBrk="0" hangingPunct="0">
                <a:lnSpc>
                  <a:spcPct val="125000"/>
                </a:lnSpc>
              </a:pPr>
              <a:r>
                <a:rPr lang="en-US" sz="1200" b="1"/>
                <a:t>2</a:t>
              </a:r>
            </a:p>
            <a:p>
              <a:pPr algn="ctr" eaLnBrk="0" hangingPunct="0">
                <a:lnSpc>
                  <a:spcPct val="125000"/>
                </a:lnSpc>
              </a:pPr>
              <a:r>
                <a:rPr lang="en-US" sz="1200" b="1"/>
                <a:t>1</a:t>
              </a:r>
            </a:p>
            <a:p>
              <a:pPr algn="ctr" eaLnBrk="0" hangingPunct="0">
                <a:lnSpc>
                  <a:spcPct val="125000"/>
                </a:lnSpc>
              </a:pPr>
              <a:r>
                <a:rPr lang="en-US" sz="1200" b="1"/>
                <a:t>0</a:t>
              </a:r>
            </a:p>
          </p:txBody>
        </p:sp>
      </p:grpSp>
      <p:sp>
        <p:nvSpPr>
          <p:cNvPr id="48134" name="Text Box 12"/>
          <p:cNvSpPr txBox="1">
            <a:spLocks noChangeArrowheads="1"/>
          </p:cNvSpPr>
          <p:nvPr/>
        </p:nvSpPr>
        <p:spPr bwMode="auto">
          <a:xfrm>
            <a:off x="5963789" y="5486400"/>
            <a:ext cx="1537601" cy="307777"/>
          </a:xfrm>
          <a:prstGeom prst="rect">
            <a:avLst/>
          </a:prstGeom>
          <a:noFill/>
          <a:ln w="19050">
            <a:noFill/>
            <a:miter lim="800000"/>
            <a:headEnd/>
            <a:tailEnd/>
          </a:ln>
        </p:spPr>
        <p:txBody>
          <a:bodyPr wrap="none">
            <a:spAutoFit/>
          </a:bodyPr>
          <a:lstStyle/>
          <a:p>
            <a:pPr algn="ctr" eaLnBrk="0" hangingPunct="0"/>
            <a:r>
              <a:rPr lang="en-US" sz="1400" b="1" dirty="0" err="1" smtClean="0"/>
              <a:t>Zonas</a:t>
            </a:r>
            <a:r>
              <a:rPr lang="en-US" sz="1400" b="1" dirty="0" smtClean="0"/>
              <a:t> </a:t>
            </a:r>
            <a:r>
              <a:rPr lang="en-US" sz="1400" b="1" dirty="0" err="1" smtClean="0"/>
              <a:t>Sísmicas</a:t>
            </a:r>
            <a:endParaRPr lang="en-US" sz="1400" b="1" dirty="0"/>
          </a:p>
        </p:txBody>
      </p:sp>
      <p:sp>
        <p:nvSpPr>
          <p:cNvPr id="48135" name="Text Box 13"/>
          <p:cNvSpPr txBox="1">
            <a:spLocks noChangeArrowheads="1"/>
          </p:cNvSpPr>
          <p:nvPr/>
        </p:nvSpPr>
        <p:spPr bwMode="auto">
          <a:xfrm>
            <a:off x="1828800" y="5257800"/>
            <a:ext cx="3354388" cy="307777"/>
          </a:xfrm>
          <a:prstGeom prst="rect">
            <a:avLst/>
          </a:prstGeom>
          <a:noFill/>
          <a:ln w="19050">
            <a:noFill/>
            <a:miter lim="800000"/>
            <a:headEnd/>
            <a:tailEnd/>
          </a:ln>
        </p:spPr>
        <p:txBody>
          <a:bodyPr wrap="square">
            <a:spAutoFit/>
          </a:bodyPr>
          <a:lstStyle/>
          <a:p>
            <a:pPr eaLnBrk="0" hangingPunct="0"/>
            <a:r>
              <a:rPr lang="en-US" sz="1400" b="1" dirty="0" err="1" smtClean="0"/>
              <a:t>Localização</a:t>
            </a:r>
            <a:r>
              <a:rPr lang="en-US" sz="1400" b="1" dirty="0" smtClean="0"/>
              <a:t> de </a:t>
            </a:r>
            <a:r>
              <a:rPr lang="en-US" sz="1400" b="1" dirty="0" err="1" smtClean="0"/>
              <a:t>barragens</a:t>
            </a:r>
            <a:r>
              <a:rPr lang="en-US" sz="1400" b="1" dirty="0" smtClean="0"/>
              <a:t> de </a:t>
            </a:r>
            <a:r>
              <a:rPr lang="en-US" sz="1400" b="1" dirty="0" err="1" smtClean="0"/>
              <a:t>aterro</a:t>
            </a:r>
            <a:endParaRPr lang="en-US" sz="1400" b="1" dirty="0"/>
          </a:p>
        </p:txBody>
      </p:sp>
      <p:sp>
        <p:nvSpPr>
          <p:cNvPr id="48136" name="Rectangle 14"/>
          <p:cNvSpPr>
            <a:spLocks noChangeArrowheads="1"/>
          </p:cNvSpPr>
          <p:nvPr/>
        </p:nvSpPr>
        <p:spPr bwMode="auto">
          <a:xfrm>
            <a:off x="4724400" y="3657600"/>
            <a:ext cx="687388" cy="1503363"/>
          </a:xfrm>
          <a:prstGeom prst="rect">
            <a:avLst/>
          </a:prstGeom>
          <a:solidFill>
            <a:schemeClr val="bg1"/>
          </a:solidFill>
          <a:ln w="19050">
            <a:solidFill>
              <a:schemeClr val="bg1"/>
            </a:solidFill>
            <a:miter lim="800000"/>
            <a:headEnd/>
            <a:tailEnd/>
          </a:ln>
        </p:spPr>
        <p:txBody>
          <a:bodyPr wrap="none" anchor="ctr"/>
          <a:lstStyle/>
          <a:p>
            <a:endParaRPr lang="en-US"/>
          </a:p>
        </p:txBody>
      </p:sp>
      <p:sp>
        <p:nvSpPr>
          <p:cNvPr id="48137" name="Oval 15"/>
          <p:cNvSpPr>
            <a:spLocks noChangeArrowheads="1"/>
          </p:cNvSpPr>
          <p:nvPr/>
        </p:nvSpPr>
        <p:spPr bwMode="auto">
          <a:xfrm>
            <a:off x="2362200" y="5718175"/>
            <a:ext cx="76200" cy="76200"/>
          </a:xfrm>
          <a:prstGeom prst="ellipse">
            <a:avLst/>
          </a:prstGeom>
          <a:solidFill>
            <a:srgbClr val="00CC00"/>
          </a:solidFill>
          <a:ln w="19050">
            <a:solidFill>
              <a:srgbClr val="00CC00"/>
            </a:solidFill>
            <a:round/>
            <a:headEnd/>
            <a:tailEnd/>
          </a:ln>
        </p:spPr>
        <p:txBody>
          <a:bodyPr wrap="none" anchor="ctr"/>
          <a:lstStyle/>
          <a:p>
            <a:endParaRPr lang="en-US"/>
          </a:p>
        </p:txBody>
      </p:sp>
      <p:sp>
        <p:nvSpPr>
          <p:cNvPr id="48138" name="Oval 16"/>
          <p:cNvSpPr>
            <a:spLocks noChangeArrowheads="1"/>
          </p:cNvSpPr>
          <p:nvPr/>
        </p:nvSpPr>
        <p:spPr bwMode="auto">
          <a:xfrm>
            <a:off x="2362200" y="5959475"/>
            <a:ext cx="76200" cy="76200"/>
          </a:xfrm>
          <a:prstGeom prst="ellipse">
            <a:avLst/>
          </a:prstGeom>
          <a:solidFill>
            <a:schemeClr val="accent2"/>
          </a:solidFill>
          <a:ln w="19050">
            <a:solidFill>
              <a:schemeClr val="accent2"/>
            </a:solidFill>
            <a:round/>
            <a:headEnd/>
            <a:tailEnd/>
          </a:ln>
        </p:spPr>
        <p:txBody>
          <a:bodyPr wrap="none" anchor="ctr"/>
          <a:lstStyle/>
          <a:p>
            <a:endParaRPr lang="en-US"/>
          </a:p>
        </p:txBody>
      </p:sp>
      <p:sp>
        <p:nvSpPr>
          <p:cNvPr id="48139" name="Text Box 17"/>
          <p:cNvSpPr txBox="1">
            <a:spLocks noChangeArrowheads="1"/>
          </p:cNvSpPr>
          <p:nvPr/>
        </p:nvSpPr>
        <p:spPr bwMode="auto">
          <a:xfrm>
            <a:off x="2438400" y="5578475"/>
            <a:ext cx="3048000" cy="276999"/>
          </a:xfrm>
          <a:prstGeom prst="rect">
            <a:avLst/>
          </a:prstGeom>
          <a:noFill/>
          <a:ln w="19050">
            <a:noFill/>
            <a:miter lim="800000"/>
            <a:headEnd/>
            <a:tailEnd/>
          </a:ln>
        </p:spPr>
        <p:txBody>
          <a:bodyPr wrap="square">
            <a:spAutoFit/>
          </a:bodyPr>
          <a:lstStyle/>
          <a:p>
            <a:pPr eaLnBrk="0" hangingPunct="0"/>
            <a:r>
              <a:rPr lang="en-US" sz="1200" b="1" dirty="0" err="1" smtClean="0"/>
              <a:t>Baixo</a:t>
            </a:r>
            <a:r>
              <a:rPr lang="en-US" sz="1200" b="1" dirty="0" smtClean="0"/>
              <a:t> </a:t>
            </a:r>
            <a:r>
              <a:rPr lang="en-US" sz="1200" b="1" dirty="0" err="1" smtClean="0"/>
              <a:t>perigo</a:t>
            </a:r>
            <a:r>
              <a:rPr lang="en-US" sz="1200" b="1" dirty="0" smtClean="0"/>
              <a:t> </a:t>
            </a:r>
            <a:r>
              <a:rPr lang="en-US" sz="1200" b="1" dirty="0" err="1" smtClean="0"/>
              <a:t>para</a:t>
            </a:r>
            <a:r>
              <a:rPr lang="en-US" sz="1200" b="1" dirty="0" smtClean="0"/>
              <a:t> </a:t>
            </a:r>
            <a:r>
              <a:rPr lang="en-US" sz="1200" b="1" dirty="0" err="1" smtClean="0"/>
              <a:t>vida</a:t>
            </a:r>
            <a:r>
              <a:rPr lang="en-US" sz="1200" b="1" dirty="0" smtClean="0"/>
              <a:t> e </a:t>
            </a:r>
            <a:r>
              <a:rPr lang="en-US" sz="1200" b="1" dirty="0" err="1" smtClean="0"/>
              <a:t>propriedade</a:t>
            </a:r>
            <a:endParaRPr lang="en-US" sz="1400" b="1" dirty="0"/>
          </a:p>
        </p:txBody>
      </p:sp>
      <p:sp>
        <p:nvSpPr>
          <p:cNvPr id="48140" name="Text Box 18"/>
          <p:cNvSpPr txBox="1">
            <a:spLocks noChangeArrowheads="1"/>
          </p:cNvSpPr>
          <p:nvPr/>
        </p:nvSpPr>
        <p:spPr bwMode="auto">
          <a:xfrm>
            <a:off x="2438400" y="5883275"/>
            <a:ext cx="2973388" cy="276999"/>
          </a:xfrm>
          <a:prstGeom prst="rect">
            <a:avLst/>
          </a:prstGeom>
          <a:noFill/>
          <a:ln w="19050">
            <a:noFill/>
            <a:miter lim="800000"/>
            <a:headEnd/>
            <a:tailEnd/>
          </a:ln>
        </p:spPr>
        <p:txBody>
          <a:bodyPr wrap="square">
            <a:spAutoFit/>
          </a:bodyPr>
          <a:lstStyle/>
          <a:p>
            <a:pPr eaLnBrk="0" hangingPunct="0"/>
            <a:r>
              <a:rPr lang="en-US" sz="1200" b="1" dirty="0" smtClean="0"/>
              <a:t>Alto </a:t>
            </a:r>
            <a:r>
              <a:rPr lang="en-US" sz="1200" b="1" dirty="0" err="1" smtClean="0"/>
              <a:t>perigo</a:t>
            </a:r>
            <a:r>
              <a:rPr lang="en-US" sz="1200" b="1" dirty="0" smtClean="0"/>
              <a:t> </a:t>
            </a:r>
            <a:r>
              <a:rPr lang="en-US" sz="1200" b="1" dirty="0" err="1" smtClean="0"/>
              <a:t>para</a:t>
            </a:r>
            <a:r>
              <a:rPr lang="en-US" sz="1200" b="1" dirty="0" smtClean="0"/>
              <a:t> </a:t>
            </a:r>
            <a:r>
              <a:rPr lang="en-US" sz="1200" b="1" dirty="0" err="1" smtClean="0"/>
              <a:t>vida</a:t>
            </a:r>
            <a:r>
              <a:rPr lang="en-US" sz="1200" b="1" dirty="0" smtClean="0"/>
              <a:t> e </a:t>
            </a:r>
            <a:r>
              <a:rPr lang="en-US" sz="1200" b="1" dirty="0" err="1" smtClean="0"/>
              <a:t>propriedade</a:t>
            </a:r>
            <a:endParaRPr lang="en-US" sz="1400" b="1" dirty="0"/>
          </a:p>
        </p:txBody>
      </p:sp>
      <p:sp>
        <p:nvSpPr>
          <p:cNvPr id="3" name="CaixaDeTexto 2"/>
          <p:cNvSpPr txBox="1"/>
          <p:nvPr/>
        </p:nvSpPr>
        <p:spPr>
          <a:xfrm>
            <a:off x="1479437" y="1294749"/>
            <a:ext cx="2514600" cy="307777"/>
          </a:xfrm>
          <a:prstGeom prst="rect">
            <a:avLst/>
          </a:prstGeom>
          <a:solidFill>
            <a:schemeClr val="bg1"/>
          </a:solidFill>
        </p:spPr>
        <p:txBody>
          <a:bodyPr wrap="square" rtlCol="0">
            <a:spAutoFit/>
          </a:bodyPr>
          <a:lstStyle/>
          <a:p>
            <a:pPr algn="ctr"/>
            <a:r>
              <a:rPr lang="pt-BR" sz="1400" dirty="0" smtClean="0"/>
              <a:t>Mapa de Perigos Sísmicos</a:t>
            </a:r>
            <a:endParaRPr lang="pt-BR" sz="1400"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153400" cy="838200"/>
          </a:xfrm>
        </p:spPr>
        <p:txBody>
          <a:bodyPr/>
          <a:lstStyle/>
          <a:p>
            <a:pPr eaLnBrk="1" hangingPunct="1"/>
            <a:r>
              <a:rPr lang="en-US" dirty="0" err="1" smtClean="0"/>
              <a:t>Engenharia</a:t>
            </a:r>
            <a:r>
              <a:rPr lang="en-US" dirty="0" smtClean="0"/>
              <a:t> </a:t>
            </a:r>
            <a:r>
              <a:rPr lang="en-US" dirty="0" err="1" smtClean="0"/>
              <a:t>para</a:t>
            </a:r>
            <a:r>
              <a:rPr lang="en-US" dirty="0" smtClean="0"/>
              <a:t> </a:t>
            </a:r>
            <a:r>
              <a:rPr lang="en-US" dirty="0" err="1" smtClean="0"/>
              <a:t>Terremotos</a:t>
            </a:r>
            <a:endParaRPr lang="en-US" dirty="0" smtClean="0"/>
          </a:p>
        </p:txBody>
      </p:sp>
      <p:sp>
        <p:nvSpPr>
          <p:cNvPr id="49155" name="Text Box 3"/>
          <p:cNvSpPr txBox="1">
            <a:spLocks noChangeArrowheads="1"/>
          </p:cNvSpPr>
          <p:nvPr/>
        </p:nvSpPr>
        <p:spPr bwMode="auto">
          <a:xfrm>
            <a:off x="1265636" y="5410200"/>
            <a:ext cx="6397905" cy="830997"/>
          </a:xfrm>
          <a:prstGeom prst="rect">
            <a:avLst/>
          </a:prstGeom>
          <a:noFill/>
          <a:ln w="12700" cap="sq">
            <a:noFill/>
            <a:miter lim="800000"/>
            <a:headEnd type="none" w="sm" len="sm"/>
            <a:tailEnd type="none" w="sm" len="sm"/>
          </a:ln>
        </p:spPr>
        <p:txBody>
          <a:bodyPr wrap="none">
            <a:spAutoFit/>
          </a:bodyPr>
          <a:lstStyle/>
          <a:p>
            <a:r>
              <a:rPr lang="pt-BR" sz="2400" i="1" dirty="0" smtClean="0">
                <a:latin typeface="Times New Roman" pitchFamily="18" charset="0"/>
              </a:rPr>
              <a:t>Quase falha da Barragem do Baixo San Fernando</a:t>
            </a:r>
          </a:p>
          <a:p>
            <a:pPr algn="ctr"/>
            <a:r>
              <a:rPr lang="pt-BR" sz="2400" i="1" dirty="0" smtClean="0">
                <a:latin typeface="Times New Roman" pitchFamily="18" charset="0"/>
              </a:rPr>
              <a:t>Terremoto de San Fernando – 1971</a:t>
            </a:r>
            <a:endParaRPr lang="pt-BR" sz="2400" i="1" dirty="0">
              <a:latin typeface="Times New Roman" pitchFamily="18" charset="0"/>
            </a:endParaRPr>
          </a:p>
        </p:txBody>
      </p:sp>
      <p:pic>
        <p:nvPicPr>
          <p:cNvPr id="49156" name="Picture 4" descr="4"/>
          <p:cNvPicPr>
            <a:picLocks noChangeAspect="1" noChangeArrowheads="1"/>
          </p:cNvPicPr>
          <p:nvPr/>
        </p:nvPicPr>
        <p:blipFill>
          <a:blip r:embed="rId3" cstate="print">
            <a:lum bright="-8000" contrast="26000"/>
          </a:blip>
          <a:srcRect/>
          <a:stretch>
            <a:fillRect/>
          </a:stretch>
        </p:blipFill>
        <p:spPr bwMode="auto">
          <a:xfrm>
            <a:off x="1143000" y="914400"/>
            <a:ext cx="6643178" cy="4495800"/>
          </a:xfrm>
          <a:prstGeom prst="rect">
            <a:avLst/>
          </a:prstGeom>
          <a:noFill/>
          <a:ln w="9525">
            <a:noFill/>
            <a:miter lim="800000"/>
            <a:headEnd/>
            <a:tailEnd/>
          </a:ln>
        </p:spPr>
      </p:pic>
      <p:sp>
        <p:nvSpPr>
          <p:cNvPr id="49157" name="Text Box 5"/>
          <p:cNvSpPr txBox="1">
            <a:spLocks noChangeArrowheads="1"/>
          </p:cNvSpPr>
          <p:nvPr/>
        </p:nvSpPr>
        <p:spPr bwMode="auto">
          <a:xfrm>
            <a:off x="4724400" y="1600200"/>
            <a:ext cx="3166652" cy="1384995"/>
          </a:xfrm>
          <a:prstGeom prst="rect">
            <a:avLst/>
          </a:prstGeom>
          <a:noFill/>
          <a:ln w="12700" cap="sq">
            <a:noFill/>
            <a:miter lim="800000"/>
            <a:headEnd type="none" w="sm" len="sm"/>
            <a:tailEnd type="none" w="sm" len="sm"/>
          </a:ln>
        </p:spPr>
        <p:txBody>
          <a:bodyPr wrap="none">
            <a:spAutoFit/>
          </a:bodyPr>
          <a:lstStyle/>
          <a:p>
            <a:r>
              <a:rPr lang="pt-BR" sz="2800" b="1" dirty="0">
                <a:solidFill>
                  <a:srgbClr val="FF0000"/>
                </a:solidFill>
                <a:latin typeface="Times New Roman" pitchFamily="18" charset="0"/>
                <a:cs typeface="Times New Roman" pitchFamily="18" charset="0"/>
              </a:rPr>
              <a:t>Segurança sísmica </a:t>
            </a:r>
            <a:endParaRPr lang="pt-BR" sz="2800" b="1" dirty="0" smtClean="0">
              <a:solidFill>
                <a:srgbClr val="FF0000"/>
              </a:solidFill>
              <a:latin typeface="Times New Roman" pitchFamily="18" charset="0"/>
              <a:cs typeface="Times New Roman" pitchFamily="18" charset="0"/>
            </a:endParaRPr>
          </a:p>
          <a:p>
            <a:r>
              <a:rPr lang="pt-BR" sz="2800" b="1" dirty="0" smtClean="0">
                <a:solidFill>
                  <a:srgbClr val="FF0000"/>
                </a:solidFill>
                <a:latin typeface="Times New Roman" pitchFamily="18" charset="0"/>
                <a:cs typeface="Times New Roman" pitchFamily="18" charset="0"/>
              </a:rPr>
              <a:t>para </a:t>
            </a:r>
            <a:r>
              <a:rPr lang="pt-BR" sz="2800" b="1" dirty="0">
                <a:solidFill>
                  <a:srgbClr val="FF0000"/>
                </a:solidFill>
                <a:latin typeface="Times New Roman" pitchFamily="18" charset="0"/>
                <a:cs typeface="Times New Roman" pitchFamily="18" charset="0"/>
              </a:rPr>
              <a:t>barragens </a:t>
            </a:r>
            <a:endParaRPr lang="pt-BR" sz="2800" b="1" dirty="0" smtClean="0">
              <a:solidFill>
                <a:srgbClr val="FF0000"/>
              </a:solidFill>
              <a:latin typeface="Times New Roman" pitchFamily="18" charset="0"/>
              <a:cs typeface="Times New Roman" pitchFamily="18" charset="0"/>
            </a:endParaRPr>
          </a:p>
          <a:p>
            <a:r>
              <a:rPr lang="pt-BR" sz="2800" b="1" dirty="0">
                <a:solidFill>
                  <a:srgbClr val="FF0000"/>
                </a:solidFill>
                <a:latin typeface="Times New Roman" pitchFamily="18" charset="0"/>
                <a:cs typeface="Times New Roman" pitchFamily="18" charset="0"/>
              </a:rPr>
              <a:t>t</a:t>
            </a:r>
            <a:r>
              <a:rPr lang="pt-BR" sz="2800" b="1" dirty="0" smtClean="0">
                <a:solidFill>
                  <a:srgbClr val="FF0000"/>
                </a:solidFill>
                <a:latin typeface="Times New Roman" pitchFamily="18" charset="0"/>
                <a:cs typeface="Times New Roman" pitchFamily="18" charset="0"/>
              </a:rPr>
              <a:t>orna-se prioridade</a:t>
            </a:r>
            <a:endParaRPr lang="pt-BR"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274638"/>
            <a:ext cx="7010400" cy="722312"/>
          </a:xfrm>
        </p:spPr>
        <p:txBody>
          <a:bodyPr/>
          <a:lstStyle/>
          <a:p>
            <a:pPr eaLnBrk="1" hangingPunct="1"/>
            <a:r>
              <a:rPr lang="en-US" dirty="0" err="1" smtClean="0"/>
              <a:t>Tamanho</a:t>
            </a:r>
            <a:r>
              <a:rPr lang="en-US" dirty="0" smtClean="0"/>
              <a:t> dos </a:t>
            </a:r>
            <a:r>
              <a:rPr lang="en-US" dirty="0" err="1" smtClean="0"/>
              <a:t>Terremotos</a:t>
            </a:r>
            <a:endParaRPr lang="en-US" dirty="0" smtClean="0"/>
          </a:p>
        </p:txBody>
      </p:sp>
      <p:pic>
        <p:nvPicPr>
          <p:cNvPr id="50179" name="Picture 3"/>
          <p:cNvPicPr>
            <a:picLocks noChangeAspect="1" noChangeArrowheads="1"/>
          </p:cNvPicPr>
          <p:nvPr/>
        </p:nvPicPr>
        <p:blipFill>
          <a:blip r:embed="rId3" cstate="print"/>
          <a:srcRect l="18488" t="33614" r="13734" b="42857"/>
          <a:stretch>
            <a:fillRect/>
          </a:stretch>
        </p:blipFill>
        <p:spPr bwMode="auto">
          <a:xfrm>
            <a:off x="0" y="1143000"/>
            <a:ext cx="9144000" cy="2514600"/>
          </a:xfrm>
          <a:prstGeom prst="rect">
            <a:avLst/>
          </a:prstGeom>
          <a:noFill/>
          <a:ln w="9525">
            <a:noFill/>
            <a:miter lim="800000"/>
            <a:headEnd/>
            <a:tailEnd/>
          </a:ln>
        </p:spPr>
      </p:pic>
      <p:sp>
        <p:nvSpPr>
          <p:cNvPr id="50180" name="Text Box 4"/>
          <p:cNvSpPr txBox="1">
            <a:spLocks noChangeArrowheads="1"/>
          </p:cNvSpPr>
          <p:nvPr/>
        </p:nvSpPr>
        <p:spPr bwMode="auto">
          <a:xfrm>
            <a:off x="1447800" y="967799"/>
            <a:ext cx="6858000" cy="5509201"/>
          </a:xfrm>
          <a:prstGeom prst="rect">
            <a:avLst/>
          </a:prstGeom>
          <a:noFill/>
          <a:ln w="12700" cap="sq">
            <a:noFill/>
            <a:miter lim="800000"/>
            <a:headEnd type="none" w="sm" len="sm"/>
            <a:tailEnd type="none" w="sm" len="sm"/>
          </a:ln>
        </p:spPr>
        <p:txBody>
          <a:bodyPr>
            <a:spAutoFit/>
          </a:bodyPr>
          <a:lstStyle/>
          <a:p>
            <a:r>
              <a:rPr lang="en-US" sz="2400" dirty="0" err="1" smtClean="0">
                <a:solidFill>
                  <a:srgbClr val="D60093"/>
                </a:solidFill>
                <a:latin typeface="Times New Roman" pitchFamily="18" charset="0"/>
              </a:rPr>
              <a:t>Escala</a:t>
            </a:r>
            <a:r>
              <a:rPr lang="en-US" sz="2400" dirty="0" smtClean="0">
                <a:solidFill>
                  <a:srgbClr val="D60093"/>
                </a:solidFill>
                <a:latin typeface="Times New Roman" pitchFamily="18" charset="0"/>
              </a:rPr>
              <a:t> de </a:t>
            </a:r>
            <a:r>
              <a:rPr lang="en-US" sz="2400" dirty="0" err="1" smtClean="0">
                <a:solidFill>
                  <a:srgbClr val="D60093"/>
                </a:solidFill>
                <a:latin typeface="Times New Roman" pitchFamily="18" charset="0"/>
              </a:rPr>
              <a:t>Intensidade</a:t>
            </a:r>
            <a:r>
              <a:rPr lang="en-US" sz="2400" dirty="0">
                <a:solidFill>
                  <a:srgbClr val="D60093"/>
                </a:solidFill>
                <a:latin typeface="Times New Roman" pitchFamily="18" charset="0"/>
              </a:rPr>
              <a:t>			</a:t>
            </a:r>
            <a:r>
              <a:rPr lang="en-US" sz="2400" dirty="0" err="1" smtClean="0">
                <a:solidFill>
                  <a:srgbClr val="D60093"/>
                </a:solidFill>
                <a:latin typeface="Times New Roman" pitchFamily="18" charset="0"/>
              </a:rPr>
              <a:t>Danos</a:t>
            </a:r>
            <a:endParaRPr lang="en-US" sz="2400" dirty="0">
              <a:solidFill>
                <a:srgbClr val="D60093"/>
              </a:solidFill>
              <a:latin typeface="Times New Roman" pitchFamily="18" charset="0"/>
            </a:endParaRPr>
          </a:p>
          <a:p>
            <a:r>
              <a:rPr lang="en-US" sz="2800" dirty="0">
                <a:solidFill>
                  <a:srgbClr val="D60093"/>
                </a:solidFill>
                <a:latin typeface="Times New Roman" pitchFamily="18" charset="0"/>
              </a:rPr>
              <a:t>	</a:t>
            </a:r>
          </a:p>
          <a:p>
            <a:endParaRPr lang="en-US" sz="2800" dirty="0">
              <a:solidFill>
                <a:srgbClr val="D60093"/>
              </a:solidFill>
              <a:latin typeface="Times New Roman" pitchFamily="18" charset="0"/>
            </a:endParaRPr>
          </a:p>
          <a:p>
            <a:endParaRPr lang="en-US" sz="2800" dirty="0">
              <a:solidFill>
                <a:srgbClr val="D60093"/>
              </a:solidFill>
              <a:latin typeface="Times New Roman" pitchFamily="18" charset="0"/>
            </a:endParaRPr>
          </a:p>
          <a:p>
            <a:endParaRPr lang="en-US" sz="2800" dirty="0">
              <a:solidFill>
                <a:srgbClr val="D60093"/>
              </a:solidFill>
              <a:latin typeface="Times New Roman" pitchFamily="18" charset="0"/>
            </a:endParaRPr>
          </a:p>
          <a:p>
            <a:r>
              <a:rPr lang="en-US" sz="2800" dirty="0">
                <a:solidFill>
                  <a:srgbClr val="D60093"/>
                </a:solidFill>
                <a:latin typeface="Times New Roman" pitchFamily="18" charset="0"/>
              </a:rPr>
              <a:t>	</a:t>
            </a:r>
            <a:r>
              <a:rPr lang="en-US" sz="2800" dirty="0" err="1" smtClean="0">
                <a:solidFill>
                  <a:srgbClr val="D60093"/>
                </a:solidFill>
                <a:latin typeface="Times New Roman" pitchFamily="18" charset="0"/>
              </a:rPr>
              <a:t>Mercalli</a:t>
            </a:r>
            <a:r>
              <a:rPr lang="en-US" sz="2800" dirty="0" smtClean="0">
                <a:solidFill>
                  <a:srgbClr val="D60093"/>
                </a:solidFill>
                <a:latin typeface="Times New Roman" pitchFamily="18" charset="0"/>
              </a:rPr>
              <a:t> </a:t>
            </a:r>
            <a:r>
              <a:rPr lang="en-US" sz="2800" dirty="0" err="1" smtClean="0">
                <a:solidFill>
                  <a:srgbClr val="D60093"/>
                </a:solidFill>
                <a:latin typeface="Times New Roman" pitchFamily="18" charset="0"/>
              </a:rPr>
              <a:t>modificado</a:t>
            </a:r>
            <a:r>
              <a:rPr lang="en-US" sz="2800" dirty="0" smtClean="0">
                <a:solidFill>
                  <a:srgbClr val="D60093"/>
                </a:solidFill>
                <a:latin typeface="Times New Roman" pitchFamily="18" charset="0"/>
              </a:rPr>
              <a:t> </a:t>
            </a:r>
            <a:r>
              <a:rPr lang="en-US" sz="2800" dirty="0">
                <a:solidFill>
                  <a:srgbClr val="D60093"/>
                </a:solidFill>
                <a:latin typeface="Times New Roman" pitchFamily="18" charset="0"/>
              </a:rPr>
              <a:t>		I-XII</a:t>
            </a:r>
          </a:p>
          <a:p>
            <a:endParaRPr lang="en-US" sz="2800" dirty="0">
              <a:solidFill>
                <a:srgbClr val="D60093"/>
              </a:solidFill>
              <a:latin typeface="Times New Roman" pitchFamily="18" charset="0"/>
            </a:endParaRPr>
          </a:p>
          <a:p>
            <a:r>
              <a:rPr lang="en-US" sz="2400" dirty="0" err="1" smtClean="0">
                <a:solidFill>
                  <a:srgbClr val="D60093"/>
                </a:solidFill>
                <a:latin typeface="Times New Roman" pitchFamily="18" charset="0"/>
              </a:rPr>
              <a:t>Escalas</a:t>
            </a:r>
            <a:r>
              <a:rPr lang="en-US" sz="2400" dirty="0" smtClean="0">
                <a:solidFill>
                  <a:srgbClr val="D60093"/>
                </a:solidFill>
                <a:latin typeface="Times New Roman" pitchFamily="18" charset="0"/>
              </a:rPr>
              <a:t> de Magnitude</a:t>
            </a:r>
            <a:r>
              <a:rPr lang="en-US" sz="2400" dirty="0">
                <a:solidFill>
                  <a:srgbClr val="D60093"/>
                </a:solidFill>
                <a:latin typeface="Times New Roman" pitchFamily="18" charset="0"/>
              </a:rPr>
              <a:t>	(Instrumental) </a:t>
            </a:r>
            <a:r>
              <a:rPr lang="en-US" sz="2400" dirty="0" err="1" smtClean="0">
                <a:solidFill>
                  <a:srgbClr val="D60093"/>
                </a:solidFill>
                <a:latin typeface="Times New Roman" pitchFamily="18" charset="0"/>
              </a:rPr>
              <a:t>baseados</a:t>
            </a:r>
            <a:r>
              <a:rPr lang="en-US" sz="2400" dirty="0" smtClean="0">
                <a:solidFill>
                  <a:srgbClr val="D60093"/>
                </a:solidFill>
                <a:latin typeface="Times New Roman" pitchFamily="18" charset="0"/>
              </a:rPr>
              <a:t> </a:t>
            </a:r>
            <a:r>
              <a:rPr lang="en-US" sz="2400" dirty="0" err="1" smtClean="0">
                <a:solidFill>
                  <a:srgbClr val="D60093"/>
                </a:solidFill>
                <a:latin typeface="Times New Roman" pitchFamily="18" charset="0"/>
              </a:rPr>
              <a:t>na</a:t>
            </a:r>
            <a:r>
              <a:rPr lang="en-US" sz="2400" dirty="0" smtClean="0">
                <a:solidFill>
                  <a:srgbClr val="D60093"/>
                </a:solidFill>
                <a:latin typeface="Times New Roman" pitchFamily="18" charset="0"/>
              </a:rPr>
              <a:t> </a:t>
            </a:r>
            <a:r>
              <a:rPr lang="en-US" sz="2400" dirty="0" err="1" smtClean="0">
                <a:solidFill>
                  <a:srgbClr val="D60093"/>
                </a:solidFill>
                <a:latin typeface="Times New Roman" pitchFamily="18" charset="0"/>
              </a:rPr>
              <a:t>Energia</a:t>
            </a:r>
            <a:r>
              <a:rPr lang="en-US" sz="2400" dirty="0" smtClean="0">
                <a:solidFill>
                  <a:srgbClr val="D60093"/>
                </a:solidFill>
                <a:latin typeface="Times New Roman" pitchFamily="18" charset="0"/>
              </a:rPr>
              <a:t> </a:t>
            </a:r>
            <a:r>
              <a:rPr lang="en-US" sz="2400" dirty="0" err="1" smtClean="0">
                <a:solidFill>
                  <a:srgbClr val="D60093"/>
                </a:solidFill>
                <a:latin typeface="Times New Roman" pitchFamily="18" charset="0"/>
              </a:rPr>
              <a:t>produzida</a:t>
            </a:r>
            <a:endParaRPr lang="en-US" sz="2400" dirty="0">
              <a:solidFill>
                <a:srgbClr val="D60093"/>
              </a:solidFill>
              <a:latin typeface="Times New Roman" pitchFamily="18" charset="0"/>
            </a:endParaRPr>
          </a:p>
          <a:p>
            <a:r>
              <a:rPr lang="en-US" sz="2800" dirty="0">
                <a:latin typeface="Times New Roman" pitchFamily="18" charset="0"/>
              </a:rPr>
              <a:t>	Richter		M	1-9</a:t>
            </a:r>
          </a:p>
          <a:p>
            <a:r>
              <a:rPr lang="en-US" sz="2800" dirty="0">
                <a:latin typeface="Times New Roman" pitchFamily="18" charset="0"/>
              </a:rPr>
              <a:t>	Local			ML</a:t>
            </a:r>
          </a:p>
          <a:p>
            <a:r>
              <a:rPr lang="en-US" sz="2800" dirty="0">
                <a:latin typeface="Times New Roman" pitchFamily="18" charset="0"/>
              </a:rPr>
              <a:t>	Surface Wave	</a:t>
            </a:r>
            <a:r>
              <a:rPr lang="en-US" sz="2800" dirty="0" err="1">
                <a:latin typeface="Times New Roman" pitchFamily="18" charset="0"/>
              </a:rPr>
              <a:t>Ms</a:t>
            </a:r>
            <a:endParaRPr lang="en-US" sz="2800" dirty="0">
              <a:latin typeface="Times New Roman" pitchFamily="18" charset="0"/>
            </a:endParaRPr>
          </a:p>
          <a:p>
            <a:r>
              <a:rPr lang="en-US" sz="2800" dirty="0">
                <a:latin typeface="Times New Roman" pitchFamily="18" charset="0"/>
              </a:rPr>
              <a:t>	Moment		Mw</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4514" y="103187"/>
            <a:ext cx="9144000" cy="954107"/>
          </a:xfrm>
          <a:prstGeom prst="rect">
            <a:avLst/>
          </a:prstGeom>
          <a:noFill/>
          <a:ln w="9525">
            <a:noFill/>
            <a:miter lim="800000"/>
            <a:headEnd/>
            <a:tailEnd/>
          </a:ln>
        </p:spPr>
        <p:txBody>
          <a:bodyPr>
            <a:spAutoFit/>
          </a:bodyPr>
          <a:lstStyle/>
          <a:p>
            <a:pPr algn="ctr"/>
            <a:r>
              <a:rPr lang="en-US" sz="2800" b="1" dirty="0" err="1" smtClean="0">
                <a:solidFill>
                  <a:srgbClr val="7030A0"/>
                </a:solidFill>
                <a:latin typeface="Arial Unicode MS" pitchFamily="34" charset="-128"/>
                <a:ea typeface="Arial Unicode MS" pitchFamily="34" charset="-128"/>
                <a:cs typeface="Arial Unicode MS" pitchFamily="34" charset="-128"/>
              </a:rPr>
              <a:t>Comparação</a:t>
            </a:r>
            <a:r>
              <a:rPr lang="en-US" sz="2800" b="1" dirty="0" smtClean="0">
                <a:solidFill>
                  <a:srgbClr val="7030A0"/>
                </a:solidFill>
                <a:latin typeface="Arial Unicode MS" pitchFamily="34" charset="-128"/>
                <a:ea typeface="Arial Unicode MS" pitchFamily="34" charset="-128"/>
                <a:cs typeface="Arial Unicode MS" pitchFamily="34" charset="-128"/>
              </a:rPr>
              <a:t> da </a:t>
            </a:r>
            <a:r>
              <a:rPr lang="en-US" sz="2800" b="1" dirty="0" err="1" smtClean="0">
                <a:solidFill>
                  <a:srgbClr val="7030A0"/>
                </a:solidFill>
                <a:latin typeface="Arial Unicode MS" pitchFamily="34" charset="-128"/>
                <a:ea typeface="Arial Unicode MS" pitchFamily="34" charset="-128"/>
                <a:cs typeface="Arial Unicode MS" pitchFamily="34" charset="-128"/>
              </a:rPr>
              <a:t>liberação</a:t>
            </a:r>
            <a:r>
              <a:rPr lang="en-US" sz="2800" b="1" dirty="0" smtClean="0">
                <a:solidFill>
                  <a:srgbClr val="7030A0"/>
                </a:solidFill>
                <a:latin typeface="Arial Unicode MS" pitchFamily="34" charset="-128"/>
                <a:ea typeface="Arial Unicode MS" pitchFamily="34" charset="-128"/>
                <a:cs typeface="Arial Unicode MS" pitchFamily="34" charset="-128"/>
              </a:rPr>
              <a:t> de </a:t>
            </a:r>
            <a:r>
              <a:rPr lang="en-US" sz="2800" b="1" dirty="0" err="1" smtClean="0">
                <a:solidFill>
                  <a:srgbClr val="7030A0"/>
                </a:solidFill>
                <a:latin typeface="Arial Unicode MS" pitchFamily="34" charset="-128"/>
                <a:ea typeface="Arial Unicode MS" pitchFamily="34" charset="-128"/>
                <a:cs typeface="Arial Unicode MS" pitchFamily="34" charset="-128"/>
              </a:rPr>
              <a:t>energia</a:t>
            </a:r>
            <a:r>
              <a:rPr lang="en-US" sz="2800" b="1" dirty="0" smtClean="0">
                <a:solidFill>
                  <a:srgbClr val="7030A0"/>
                </a:solidFill>
                <a:latin typeface="Arial Unicode MS" pitchFamily="34" charset="-128"/>
                <a:ea typeface="Arial Unicode MS" pitchFamily="34" charset="-128"/>
                <a:cs typeface="Arial Unicode MS" pitchFamily="34" charset="-128"/>
              </a:rPr>
              <a:t> de um </a:t>
            </a:r>
            <a:r>
              <a:rPr lang="en-US" sz="2800" b="1" dirty="0" err="1" smtClean="0">
                <a:solidFill>
                  <a:srgbClr val="7030A0"/>
                </a:solidFill>
                <a:latin typeface="Arial Unicode MS" pitchFamily="34" charset="-128"/>
                <a:ea typeface="Arial Unicode MS" pitchFamily="34" charset="-128"/>
                <a:cs typeface="Arial Unicode MS" pitchFamily="34" charset="-128"/>
              </a:rPr>
              <a:t>terremoto</a:t>
            </a:r>
            <a:r>
              <a:rPr lang="en-US" sz="2800" b="1" dirty="0" smtClean="0">
                <a:solidFill>
                  <a:srgbClr val="7030A0"/>
                </a:solidFill>
                <a:latin typeface="Arial Unicode MS" pitchFamily="34" charset="-128"/>
                <a:ea typeface="Arial Unicode MS" pitchFamily="34" charset="-128"/>
                <a:cs typeface="Arial Unicode MS" pitchFamily="34" charset="-128"/>
              </a:rPr>
              <a:t> com a </a:t>
            </a:r>
            <a:r>
              <a:rPr lang="en-US" sz="2800" b="1" dirty="0" err="1" smtClean="0">
                <a:solidFill>
                  <a:srgbClr val="7030A0"/>
                </a:solidFill>
                <a:latin typeface="Arial Unicode MS" pitchFamily="34" charset="-128"/>
                <a:ea typeface="Arial Unicode MS" pitchFamily="34" charset="-128"/>
                <a:cs typeface="Arial Unicode MS" pitchFamily="34" charset="-128"/>
              </a:rPr>
              <a:t>energia</a:t>
            </a:r>
            <a:r>
              <a:rPr lang="en-US" sz="2800" b="1" dirty="0" smtClean="0">
                <a:solidFill>
                  <a:srgbClr val="7030A0"/>
                </a:solidFill>
                <a:latin typeface="Arial Unicode MS" pitchFamily="34" charset="-128"/>
                <a:ea typeface="Arial Unicode MS" pitchFamily="34" charset="-128"/>
                <a:cs typeface="Arial Unicode MS" pitchFamily="34" charset="-128"/>
              </a:rPr>
              <a:t> </a:t>
            </a:r>
            <a:r>
              <a:rPr lang="en-US" sz="2800" b="1" dirty="0" err="1" smtClean="0">
                <a:solidFill>
                  <a:srgbClr val="7030A0"/>
                </a:solidFill>
                <a:latin typeface="Arial Unicode MS" pitchFamily="34" charset="-128"/>
                <a:ea typeface="Arial Unicode MS" pitchFamily="34" charset="-128"/>
                <a:cs typeface="Arial Unicode MS" pitchFamily="34" charset="-128"/>
              </a:rPr>
              <a:t>sísmica</a:t>
            </a:r>
            <a:r>
              <a:rPr lang="en-US" sz="2800" b="1" dirty="0" smtClean="0">
                <a:solidFill>
                  <a:srgbClr val="7030A0"/>
                </a:solidFill>
                <a:latin typeface="Arial Unicode MS" pitchFamily="34" charset="-128"/>
                <a:ea typeface="Arial Unicode MS" pitchFamily="34" charset="-128"/>
                <a:cs typeface="Arial Unicode MS" pitchFamily="34" charset="-128"/>
              </a:rPr>
              <a:t> de volumes de TNT</a:t>
            </a:r>
            <a:endParaRPr lang="en-US" sz="2800" b="1" dirty="0">
              <a:solidFill>
                <a:srgbClr val="7030A0"/>
              </a:solidFill>
              <a:latin typeface="Times New Roman" pitchFamily="18" charset="0"/>
            </a:endParaRPr>
          </a:p>
        </p:txBody>
      </p:sp>
      <p:sp>
        <p:nvSpPr>
          <p:cNvPr id="51203" name="Rectangle 3"/>
          <p:cNvSpPr>
            <a:spLocks noChangeArrowheads="1"/>
          </p:cNvSpPr>
          <p:nvPr/>
        </p:nvSpPr>
        <p:spPr bwMode="auto">
          <a:xfrm>
            <a:off x="0" y="1143000"/>
            <a:ext cx="9144000" cy="0"/>
          </a:xfrm>
          <a:prstGeom prst="rect">
            <a:avLst/>
          </a:prstGeom>
          <a:noFill/>
          <a:ln w="9525">
            <a:noFill/>
            <a:miter lim="800000"/>
            <a:headEnd/>
            <a:tailEnd/>
          </a:ln>
        </p:spPr>
        <p:txBody>
          <a:bodyPr lIns="0" tIns="0" rIns="0" bIns="0">
            <a:spAutoFit/>
          </a:bodyPr>
          <a:lstStyle/>
          <a:p>
            <a:endParaRPr lang="en-US"/>
          </a:p>
        </p:txBody>
      </p:sp>
      <p:sp>
        <p:nvSpPr>
          <p:cNvPr id="51204" name="Rectangle 4"/>
          <p:cNvSpPr>
            <a:spLocks noChangeArrowheads="1"/>
          </p:cNvSpPr>
          <p:nvPr/>
        </p:nvSpPr>
        <p:spPr bwMode="auto">
          <a:xfrm>
            <a:off x="14514" y="1143000"/>
            <a:ext cx="9144000" cy="15875"/>
          </a:xfrm>
          <a:prstGeom prst="rect">
            <a:avLst/>
          </a:prstGeom>
          <a:solidFill>
            <a:srgbClr val="000000"/>
          </a:solidFill>
          <a:ln w="9525">
            <a:solidFill>
              <a:schemeClr val="tx1"/>
            </a:solidFill>
            <a:miter lim="800000"/>
            <a:headEnd/>
            <a:tailEnd/>
          </a:ln>
        </p:spPr>
        <p:txBody>
          <a:bodyPr>
            <a:spAutoFit/>
          </a:bodyPr>
          <a:lstStyle/>
          <a:p>
            <a:endParaRPr lang="en-US"/>
          </a:p>
        </p:txBody>
      </p:sp>
      <p:sp>
        <p:nvSpPr>
          <p:cNvPr id="51205" name="Rectangle 5"/>
          <p:cNvSpPr>
            <a:spLocks noChangeArrowheads="1"/>
          </p:cNvSpPr>
          <p:nvPr/>
        </p:nvSpPr>
        <p:spPr bwMode="auto">
          <a:xfrm>
            <a:off x="0" y="1600200"/>
            <a:ext cx="9144000" cy="184150"/>
          </a:xfrm>
          <a:prstGeom prst="rect">
            <a:avLst/>
          </a:prstGeom>
          <a:noFill/>
          <a:ln w="9525">
            <a:noFill/>
            <a:miter lim="800000"/>
            <a:headEnd/>
            <a:tailEnd/>
          </a:ln>
        </p:spPr>
        <p:txBody>
          <a:bodyPr lIns="0" tIns="0" rIns="0" bIns="0">
            <a:spAutoFit/>
          </a:bodyPr>
          <a:lstStyle/>
          <a:p>
            <a:r>
              <a:rPr lang="en-US" sz="1200" b="1" u="sng">
                <a:solidFill>
                  <a:schemeClr val="hlink"/>
                </a:solidFill>
                <a:cs typeface="Arial" charset="0"/>
              </a:rPr>
              <a:t>Magnitude</a:t>
            </a:r>
            <a:r>
              <a:rPr lang="en-US" sz="1200" b="1">
                <a:solidFill>
                  <a:schemeClr val="hlink"/>
                </a:solidFill>
                <a:cs typeface="Arial" charset="0"/>
              </a:rPr>
              <a:t>      	</a:t>
            </a:r>
            <a:r>
              <a:rPr lang="en-US" sz="1200" b="1" u="sng">
                <a:solidFill>
                  <a:schemeClr val="hlink"/>
                </a:solidFill>
                <a:cs typeface="Arial" charset="0"/>
              </a:rPr>
              <a:t>Energy Yield    </a:t>
            </a:r>
            <a:r>
              <a:rPr lang="en-US" sz="1200" b="1">
                <a:solidFill>
                  <a:schemeClr val="hlink"/>
                </a:solidFill>
                <a:cs typeface="Arial" charset="0"/>
              </a:rPr>
              <a:t>	</a:t>
            </a:r>
            <a:r>
              <a:rPr lang="en-US" sz="1200" b="1" u="sng">
                <a:solidFill>
                  <a:schemeClr val="hlink"/>
                </a:solidFill>
                <a:cs typeface="Arial" charset="0"/>
              </a:rPr>
              <a:t>(approximate)</a:t>
            </a:r>
            <a:endParaRPr lang="en-US" sz="2400" u="sng">
              <a:solidFill>
                <a:schemeClr val="hlink"/>
              </a:solidFill>
              <a:latin typeface="Times New Roman" pitchFamily="18" charset="0"/>
            </a:endParaRPr>
          </a:p>
        </p:txBody>
      </p:sp>
      <p:sp>
        <p:nvSpPr>
          <p:cNvPr id="51206" name="Rectangle 6"/>
          <p:cNvSpPr>
            <a:spLocks noChangeArrowheads="1"/>
          </p:cNvSpPr>
          <p:nvPr/>
        </p:nvSpPr>
        <p:spPr bwMode="auto">
          <a:xfrm>
            <a:off x="0" y="1725613"/>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a:t>
            </a:r>
            <a:endParaRPr lang="en-US" sz="2400">
              <a:solidFill>
                <a:schemeClr val="hlink"/>
              </a:solidFill>
              <a:latin typeface="Times New Roman" pitchFamily="18" charset="0"/>
            </a:endParaRPr>
          </a:p>
        </p:txBody>
      </p:sp>
      <p:sp>
        <p:nvSpPr>
          <p:cNvPr id="51207" name="Rectangle 7"/>
          <p:cNvSpPr>
            <a:spLocks noChangeArrowheads="1"/>
          </p:cNvSpPr>
          <p:nvPr/>
        </p:nvSpPr>
        <p:spPr bwMode="auto">
          <a:xfrm>
            <a:off x="0" y="1908175"/>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-1.5                	6 ounces   		Breaking a rock on a lab table</a:t>
            </a:r>
            <a:endParaRPr lang="en-US" sz="2400">
              <a:solidFill>
                <a:schemeClr val="hlink"/>
              </a:solidFill>
              <a:latin typeface="Times New Roman" pitchFamily="18" charset="0"/>
            </a:endParaRPr>
          </a:p>
        </p:txBody>
      </p:sp>
      <p:sp>
        <p:nvSpPr>
          <p:cNvPr id="51208" name="Rectangle 8"/>
          <p:cNvSpPr>
            <a:spLocks noChangeArrowheads="1"/>
          </p:cNvSpPr>
          <p:nvPr/>
        </p:nvSpPr>
        <p:spPr bwMode="auto">
          <a:xfrm>
            <a:off x="0" y="2090738"/>
            <a:ext cx="9144000" cy="182562"/>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1.0               		30 pounds   		Large Blast at a Construction Site</a:t>
            </a:r>
            <a:endParaRPr lang="en-US" sz="2400" dirty="0">
              <a:solidFill>
                <a:schemeClr val="hlink"/>
              </a:solidFill>
              <a:latin typeface="Times New Roman" pitchFamily="18" charset="0"/>
            </a:endParaRPr>
          </a:p>
        </p:txBody>
      </p:sp>
      <p:sp>
        <p:nvSpPr>
          <p:cNvPr id="51209" name="Rectangle 9"/>
          <p:cNvSpPr>
            <a:spLocks noChangeArrowheads="1"/>
          </p:cNvSpPr>
          <p:nvPr/>
        </p:nvSpPr>
        <p:spPr bwMode="auto">
          <a:xfrm>
            <a:off x="0" y="22733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1.5              		320 pounds</a:t>
            </a:r>
            <a:endParaRPr lang="en-US" sz="2400">
              <a:solidFill>
                <a:schemeClr val="hlink"/>
              </a:solidFill>
              <a:latin typeface="Times New Roman" pitchFamily="18" charset="0"/>
            </a:endParaRPr>
          </a:p>
        </p:txBody>
      </p:sp>
      <p:sp>
        <p:nvSpPr>
          <p:cNvPr id="51210" name="Rectangle 10"/>
          <p:cNvSpPr>
            <a:spLocks noChangeArrowheads="1"/>
          </p:cNvSpPr>
          <p:nvPr/>
        </p:nvSpPr>
        <p:spPr bwMode="auto">
          <a:xfrm>
            <a:off x="0" y="24384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2.0                	1 ton      		Large Quarry or Mine Blast</a:t>
            </a:r>
            <a:endParaRPr lang="en-US" sz="2400">
              <a:solidFill>
                <a:schemeClr val="hlink"/>
              </a:solidFill>
              <a:latin typeface="Times New Roman" pitchFamily="18" charset="0"/>
            </a:endParaRPr>
          </a:p>
        </p:txBody>
      </p:sp>
      <p:sp>
        <p:nvSpPr>
          <p:cNvPr id="51211" name="Rectangle 11"/>
          <p:cNvSpPr>
            <a:spLocks noChangeArrowheads="1"/>
          </p:cNvSpPr>
          <p:nvPr/>
        </p:nvSpPr>
        <p:spPr bwMode="auto">
          <a:xfrm>
            <a:off x="0" y="2638425"/>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2.5              		4.6 tons</a:t>
            </a:r>
            <a:endParaRPr lang="en-US" sz="2400">
              <a:solidFill>
                <a:schemeClr val="hlink"/>
              </a:solidFill>
              <a:latin typeface="Times New Roman" pitchFamily="18" charset="0"/>
            </a:endParaRPr>
          </a:p>
        </p:txBody>
      </p:sp>
      <p:sp>
        <p:nvSpPr>
          <p:cNvPr id="51212" name="Rectangle 12"/>
          <p:cNvSpPr>
            <a:spLocks noChangeArrowheads="1"/>
          </p:cNvSpPr>
          <p:nvPr/>
        </p:nvSpPr>
        <p:spPr bwMode="auto">
          <a:xfrm>
            <a:off x="0" y="282098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3.0               		29 tons</a:t>
            </a:r>
            <a:endParaRPr lang="en-US" sz="2400">
              <a:solidFill>
                <a:schemeClr val="hlink"/>
              </a:solidFill>
              <a:latin typeface="Times New Roman" pitchFamily="18" charset="0"/>
            </a:endParaRPr>
          </a:p>
        </p:txBody>
      </p:sp>
      <p:sp>
        <p:nvSpPr>
          <p:cNvPr id="51213" name="Rectangle 13"/>
          <p:cNvSpPr>
            <a:spLocks noChangeArrowheads="1"/>
          </p:cNvSpPr>
          <p:nvPr/>
        </p:nvSpPr>
        <p:spPr bwMode="auto">
          <a:xfrm>
            <a:off x="0" y="300355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3.5               		73 tons   </a:t>
            </a:r>
            <a:endParaRPr lang="en-US" sz="2400">
              <a:solidFill>
                <a:schemeClr val="hlink"/>
              </a:solidFill>
              <a:latin typeface="Times New Roman" pitchFamily="18" charset="0"/>
            </a:endParaRPr>
          </a:p>
        </p:txBody>
      </p:sp>
      <p:sp>
        <p:nvSpPr>
          <p:cNvPr id="51214" name="Rectangle 14"/>
          <p:cNvSpPr>
            <a:spLocks noChangeArrowheads="1"/>
          </p:cNvSpPr>
          <p:nvPr/>
        </p:nvSpPr>
        <p:spPr bwMode="auto">
          <a:xfrm>
            <a:off x="0" y="3186113"/>
            <a:ext cx="9144000" cy="182562"/>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4.0            		1,000 tons     	Small Nuclear Weapon</a:t>
            </a:r>
            <a:endParaRPr lang="en-US" sz="2400" dirty="0">
              <a:solidFill>
                <a:schemeClr val="hlink"/>
              </a:solidFill>
              <a:latin typeface="Times New Roman" pitchFamily="18" charset="0"/>
            </a:endParaRPr>
          </a:p>
        </p:txBody>
      </p:sp>
      <p:sp>
        <p:nvSpPr>
          <p:cNvPr id="51215" name="Rectangle 15"/>
          <p:cNvSpPr>
            <a:spLocks noChangeArrowheads="1"/>
          </p:cNvSpPr>
          <p:nvPr/>
        </p:nvSpPr>
        <p:spPr bwMode="auto">
          <a:xfrm>
            <a:off x="0" y="3368675"/>
            <a:ext cx="9144000" cy="182563"/>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4.5            		5,100 tons     	Average Tornado (total energy)</a:t>
            </a:r>
            <a:endParaRPr lang="en-US" sz="2400" dirty="0">
              <a:solidFill>
                <a:schemeClr val="hlink"/>
              </a:solidFill>
              <a:latin typeface="Times New Roman" pitchFamily="18" charset="0"/>
            </a:endParaRPr>
          </a:p>
        </p:txBody>
      </p:sp>
      <p:sp>
        <p:nvSpPr>
          <p:cNvPr id="51216" name="Rectangle 16"/>
          <p:cNvSpPr>
            <a:spLocks noChangeArrowheads="1"/>
          </p:cNvSpPr>
          <p:nvPr/>
        </p:nvSpPr>
        <p:spPr bwMode="auto">
          <a:xfrm>
            <a:off x="0" y="355123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5.0           		32,000 tons</a:t>
            </a:r>
            <a:endParaRPr lang="en-US" sz="2400">
              <a:solidFill>
                <a:schemeClr val="hlink"/>
              </a:solidFill>
              <a:latin typeface="Times New Roman" pitchFamily="18" charset="0"/>
            </a:endParaRPr>
          </a:p>
        </p:txBody>
      </p:sp>
      <p:sp>
        <p:nvSpPr>
          <p:cNvPr id="51217" name="Rectangle 17"/>
          <p:cNvSpPr>
            <a:spLocks noChangeArrowheads="1"/>
          </p:cNvSpPr>
          <p:nvPr/>
        </p:nvSpPr>
        <p:spPr bwMode="auto">
          <a:xfrm>
            <a:off x="0" y="37338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5.5           		80,000 tons     	Little Skull Mtn., NV Quake, 1992</a:t>
            </a:r>
            <a:endParaRPr lang="en-US" sz="2400">
              <a:solidFill>
                <a:schemeClr val="hlink"/>
              </a:solidFill>
              <a:latin typeface="Times New Roman" pitchFamily="18" charset="0"/>
            </a:endParaRPr>
          </a:p>
        </p:txBody>
      </p:sp>
      <p:sp>
        <p:nvSpPr>
          <p:cNvPr id="51218" name="Rectangle 18"/>
          <p:cNvSpPr>
            <a:spLocks noChangeArrowheads="1"/>
          </p:cNvSpPr>
          <p:nvPr/>
        </p:nvSpPr>
        <p:spPr bwMode="auto">
          <a:xfrm>
            <a:off x="0" y="3916363"/>
            <a:ext cx="9144000" cy="182562"/>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6.0        		1 million tons     	Double Spring Flat, NV Quake, 1994</a:t>
            </a:r>
            <a:endParaRPr lang="en-US" sz="2400" dirty="0">
              <a:solidFill>
                <a:schemeClr val="hlink"/>
              </a:solidFill>
              <a:latin typeface="Times New Roman" pitchFamily="18" charset="0"/>
            </a:endParaRPr>
          </a:p>
        </p:txBody>
      </p:sp>
      <p:sp>
        <p:nvSpPr>
          <p:cNvPr id="51219" name="Rectangle 19"/>
          <p:cNvSpPr>
            <a:spLocks noChangeArrowheads="1"/>
          </p:cNvSpPr>
          <p:nvPr/>
        </p:nvSpPr>
        <p:spPr bwMode="auto">
          <a:xfrm>
            <a:off x="0" y="4098925"/>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6.5        		5 million tons     	Northridge, CA Quake, 1994</a:t>
            </a:r>
            <a:endParaRPr lang="en-US" sz="2400">
              <a:solidFill>
                <a:schemeClr val="hlink"/>
              </a:solidFill>
              <a:latin typeface="Times New Roman" pitchFamily="18" charset="0"/>
            </a:endParaRPr>
          </a:p>
        </p:txBody>
      </p:sp>
      <p:sp>
        <p:nvSpPr>
          <p:cNvPr id="51220" name="Rectangle 20"/>
          <p:cNvSpPr>
            <a:spLocks noChangeArrowheads="1"/>
          </p:cNvSpPr>
          <p:nvPr/>
        </p:nvSpPr>
        <p:spPr bwMode="auto">
          <a:xfrm>
            <a:off x="0" y="428148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7.0       		32 million tons     	Hyogo-Ken Nanbu, Japan Quake, 1995; Largest Thermonuclear Weapon</a:t>
            </a:r>
            <a:endParaRPr lang="en-US" sz="2400">
              <a:solidFill>
                <a:schemeClr val="hlink"/>
              </a:solidFill>
              <a:latin typeface="Times New Roman" pitchFamily="18" charset="0"/>
            </a:endParaRPr>
          </a:p>
        </p:txBody>
      </p:sp>
      <p:sp>
        <p:nvSpPr>
          <p:cNvPr id="51221" name="Rectangle 21"/>
          <p:cNvSpPr>
            <a:spLocks noChangeArrowheads="1"/>
          </p:cNvSpPr>
          <p:nvPr/>
        </p:nvSpPr>
        <p:spPr bwMode="auto">
          <a:xfrm>
            <a:off x="0" y="4464050"/>
            <a:ext cx="9144000" cy="182563"/>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 7.5      		160 million tons   	Landers, CA Quake, 1992</a:t>
            </a:r>
            <a:endParaRPr lang="en-US" sz="2400" dirty="0">
              <a:solidFill>
                <a:schemeClr val="hlink"/>
              </a:solidFill>
              <a:latin typeface="Times New Roman" pitchFamily="18" charset="0"/>
            </a:endParaRPr>
          </a:p>
        </p:txBody>
      </p:sp>
      <p:sp>
        <p:nvSpPr>
          <p:cNvPr id="51222" name="Rectangle 22"/>
          <p:cNvSpPr>
            <a:spLocks noChangeArrowheads="1"/>
          </p:cNvSpPr>
          <p:nvPr/>
        </p:nvSpPr>
        <p:spPr bwMode="auto">
          <a:xfrm>
            <a:off x="0" y="4646613"/>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 8.0        		1 billion tons 	San Francisco, CA Quake, 1906</a:t>
            </a:r>
            <a:endParaRPr lang="en-US" sz="2400">
              <a:solidFill>
                <a:schemeClr val="hlink"/>
              </a:solidFill>
              <a:latin typeface="Times New Roman" pitchFamily="18" charset="0"/>
            </a:endParaRPr>
          </a:p>
        </p:txBody>
      </p:sp>
      <p:sp>
        <p:nvSpPr>
          <p:cNvPr id="52247" name="Rectangle 23"/>
          <p:cNvSpPr>
            <a:spLocks noChangeArrowheads="1"/>
          </p:cNvSpPr>
          <p:nvPr/>
        </p:nvSpPr>
        <p:spPr bwMode="auto">
          <a:xfrm>
            <a:off x="-533400" y="4800600"/>
            <a:ext cx="9144000" cy="184150"/>
          </a:xfrm>
          <a:prstGeom prst="rect">
            <a:avLst/>
          </a:prstGeom>
          <a:noFill/>
          <a:ln w="9525">
            <a:noFill/>
            <a:miter lim="800000"/>
            <a:headEnd/>
            <a:tailEnd/>
          </a:ln>
        </p:spPr>
        <p:txBody>
          <a:bodyPr lIns="457056" tIns="0" rIns="0" bIns="0">
            <a:spAutoFit/>
          </a:bodyPr>
          <a:lstStyle/>
          <a:p>
            <a:pPr>
              <a:defRPr/>
            </a:pPr>
            <a:r>
              <a:rPr lang="en-US" sz="1200" b="1" dirty="0">
                <a:solidFill>
                  <a:srgbClr val="FFFFFF"/>
                </a:solidFill>
                <a:cs typeface="Arial" charset="0"/>
              </a:rPr>
              <a:t>   </a:t>
            </a:r>
            <a:r>
              <a:rPr lang="en-US" sz="1200" b="1" dirty="0">
                <a:solidFill>
                  <a:schemeClr val="accent1">
                    <a:lumMod val="50000"/>
                  </a:schemeClr>
                </a:solidFill>
                <a:cs typeface="Arial" charset="0"/>
              </a:rPr>
              <a:t>8.5              	  5 billion tons	  Chilean Quake, 1960</a:t>
            </a:r>
            <a:endParaRPr lang="en-US" sz="2400" dirty="0">
              <a:solidFill>
                <a:schemeClr val="accent1">
                  <a:lumMod val="50000"/>
                </a:schemeClr>
              </a:solidFill>
              <a:latin typeface="Times New Roman" pitchFamily="18" charset="0"/>
            </a:endParaRPr>
          </a:p>
        </p:txBody>
      </p:sp>
      <p:sp>
        <p:nvSpPr>
          <p:cNvPr id="51224" name="Rectangle 24"/>
          <p:cNvSpPr>
            <a:spLocks noChangeArrowheads="1"/>
          </p:cNvSpPr>
          <p:nvPr/>
        </p:nvSpPr>
        <p:spPr bwMode="auto">
          <a:xfrm>
            <a:off x="0" y="5011738"/>
            <a:ext cx="9144000" cy="182562"/>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10.0       		1 trillion tons     	(San-Andreas type fault circling Earth)</a:t>
            </a:r>
            <a:endParaRPr lang="en-US" sz="2400">
              <a:solidFill>
                <a:schemeClr val="hlink"/>
              </a:solidFill>
              <a:latin typeface="Times New Roman" pitchFamily="18" charset="0"/>
            </a:endParaRPr>
          </a:p>
        </p:txBody>
      </p:sp>
      <p:sp>
        <p:nvSpPr>
          <p:cNvPr id="51225" name="Rectangle 25"/>
          <p:cNvSpPr>
            <a:spLocks noChangeArrowheads="1"/>
          </p:cNvSpPr>
          <p:nvPr/>
        </p:nvSpPr>
        <p:spPr bwMode="auto">
          <a:xfrm>
            <a:off x="0" y="5194300"/>
            <a:ext cx="9144000" cy="182563"/>
          </a:xfrm>
          <a:prstGeom prst="rect">
            <a:avLst/>
          </a:prstGeom>
          <a:noFill/>
          <a:ln w="9525">
            <a:noFill/>
            <a:miter lim="800000"/>
            <a:headEnd/>
            <a:tailEnd/>
          </a:ln>
        </p:spPr>
        <p:txBody>
          <a:bodyPr lIns="0" tIns="0" rIns="0" bIns="0">
            <a:spAutoFit/>
          </a:bodyPr>
          <a:lstStyle/>
          <a:p>
            <a:r>
              <a:rPr lang="en-US" sz="1200" b="1">
                <a:solidFill>
                  <a:schemeClr val="hlink"/>
                </a:solidFill>
                <a:cs typeface="Arial" charset="0"/>
              </a:rPr>
              <a:t>12.0     		160 trillion tons     	(Fault Earth in half through center)</a:t>
            </a:r>
            <a:endParaRPr lang="en-US" sz="2400">
              <a:solidFill>
                <a:schemeClr val="hlink"/>
              </a:solidFill>
              <a:latin typeface="Times New Roman" pitchFamily="18" charset="0"/>
            </a:endParaRPr>
          </a:p>
        </p:txBody>
      </p:sp>
      <p:sp>
        <p:nvSpPr>
          <p:cNvPr id="51226" name="Rectangle 26"/>
          <p:cNvSpPr>
            <a:spLocks noChangeArrowheads="1"/>
          </p:cNvSpPr>
          <p:nvPr/>
        </p:nvSpPr>
        <p:spPr bwMode="auto">
          <a:xfrm>
            <a:off x="0" y="5376863"/>
            <a:ext cx="9144000" cy="136525"/>
          </a:xfrm>
          <a:prstGeom prst="rect">
            <a:avLst/>
          </a:prstGeom>
          <a:noFill/>
          <a:ln w="9525">
            <a:noFill/>
            <a:miter lim="800000"/>
            <a:headEnd/>
            <a:tailEnd/>
          </a:ln>
        </p:spPr>
        <p:txBody>
          <a:bodyPr lIns="0" tIns="0" rIns="0" bIns="0">
            <a:spAutoFit/>
          </a:bodyPr>
          <a:lstStyle/>
          <a:p>
            <a:r>
              <a:rPr lang="en-US" sz="900">
                <a:solidFill>
                  <a:schemeClr val="hlink"/>
                </a:solidFill>
                <a:latin typeface="Times New Roman" pitchFamily="18" charset="0"/>
              </a:rPr>
              <a:t> </a:t>
            </a:r>
            <a:endParaRPr lang="en-US" sz="2400">
              <a:solidFill>
                <a:schemeClr val="hlink"/>
              </a:solidFill>
              <a:latin typeface="Times New Roman" pitchFamily="18" charset="0"/>
            </a:endParaRPr>
          </a:p>
        </p:txBody>
      </p:sp>
      <p:sp>
        <p:nvSpPr>
          <p:cNvPr id="51227" name="Rectangle 27"/>
          <p:cNvSpPr>
            <a:spLocks noChangeArrowheads="1"/>
          </p:cNvSpPr>
          <p:nvPr/>
        </p:nvSpPr>
        <p:spPr bwMode="auto">
          <a:xfrm>
            <a:off x="0" y="5559425"/>
            <a:ext cx="9144000" cy="0"/>
          </a:xfrm>
          <a:prstGeom prst="rect">
            <a:avLst/>
          </a:prstGeom>
          <a:noFill/>
          <a:ln w="9525">
            <a:noFill/>
            <a:miter lim="800000"/>
            <a:headEnd/>
            <a:tailEnd/>
          </a:ln>
        </p:spPr>
        <p:txBody>
          <a:bodyPr lIns="0" tIns="0" rIns="0" bIns="0">
            <a:spAutoFit/>
          </a:bodyPr>
          <a:lstStyle/>
          <a:p>
            <a:endParaRPr lang="en-US"/>
          </a:p>
        </p:txBody>
      </p:sp>
      <p:sp>
        <p:nvSpPr>
          <p:cNvPr id="51228" name="Rectangle 28"/>
          <p:cNvSpPr>
            <a:spLocks noChangeArrowheads="1"/>
          </p:cNvSpPr>
          <p:nvPr/>
        </p:nvSpPr>
        <p:spPr bwMode="auto">
          <a:xfrm>
            <a:off x="0" y="5562600"/>
            <a:ext cx="9144000" cy="15875"/>
          </a:xfrm>
          <a:prstGeom prst="rect">
            <a:avLst/>
          </a:prstGeom>
          <a:solidFill>
            <a:srgbClr val="000000"/>
          </a:solidFill>
          <a:ln w="9525">
            <a:solidFill>
              <a:schemeClr val="tx1"/>
            </a:solidFill>
            <a:miter lim="800000"/>
            <a:headEnd/>
            <a:tailEnd/>
          </a:ln>
        </p:spPr>
        <p:txBody>
          <a:bodyPr>
            <a:spAutoFit/>
          </a:bodyPr>
          <a:lstStyle/>
          <a:p>
            <a:endParaRPr lang="en-US"/>
          </a:p>
        </p:txBody>
      </p:sp>
      <p:sp>
        <p:nvSpPr>
          <p:cNvPr id="51229" name="Rectangle 29"/>
          <p:cNvSpPr>
            <a:spLocks noChangeArrowheads="1"/>
          </p:cNvSpPr>
          <p:nvPr/>
        </p:nvSpPr>
        <p:spPr bwMode="auto">
          <a:xfrm>
            <a:off x="0" y="5457599"/>
            <a:ext cx="9144000" cy="769441"/>
          </a:xfrm>
          <a:prstGeom prst="rect">
            <a:avLst/>
          </a:prstGeom>
          <a:noFill/>
          <a:ln w="9525">
            <a:noFill/>
            <a:miter lim="800000"/>
            <a:headEnd/>
            <a:tailEnd/>
          </a:ln>
        </p:spPr>
        <p:txBody>
          <a:bodyPr>
            <a:spAutoFit/>
          </a:bodyPr>
          <a:lstStyle/>
          <a:p>
            <a:pPr algn="ctr"/>
            <a:endParaRPr lang="en-US" sz="1200" b="1" dirty="0">
              <a:solidFill>
                <a:schemeClr val="hlink"/>
              </a:solidFill>
              <a:cs typeface="Arial" charset="0"/>
            </a:endParaRPr>
          </a:p>
          <a:p>
            <a:pPr algn="ctr"/>
            <a:r>
              <a:rPr lang="en-US" sz="1600" b="1" dirty="0" smtClean="0">
                <a:solidFill>
                  <a:srgbClr val="FF3399"/>
                </a:solidFill>
                <a:latin typeface="Arial Unicode MS" pitchFamily="34" charset="-128"/>
                <a:ea typeface="Arial Unicode MS" pitchFamily="34" charset="-128"/>
                <a:cs typeface="Arial" charset="0"/>
              </a:rPr>
              <a:t>160 </a:t>
            </a:r>
            <a:r>
              <a:rPr lang="en-US" sz="1600" b="1" dirty="0" err="1" smtClean="0">
                <a:solidFill>
                  <a:srgbClr val="FF3399"/>
                </a:solidFill>
                <a:latin typeface="Arial Unicode MS" pitchFamily="34" charset="-128"/>
                <a:ea typeface="Arial Unicode MS" pitchFamily="34" charset="-128"/>
                <a:cs typeface="Arial" charset="0"/>
              </a:rPr>
              <a:t>trilhões</a:t>
            </a:r>
            <a:r>
              <a:rPr lang="en-US" sz="1600" b="1" dirty="0" smtClean="0">
                <a:solidFill>
                  <a:srgbClr val="FF3399"/>
                </a:solidFill>
                <a:latin typeface="Arial Unicode MS" pitchFamily="34" charset="-128"/>
                <a:ea typeface="Arial Unicode MS" pitchFamily="34" charset="-128"/>
                <a:cs typeface="Arial" charset="0"/>
              </a:rPr>
              <a:t> de </a:t>
            </a:r>
            <a:r>
              <a:rPr lang="en-US" sz="1600" b="1" dirty="0" err="1" smtClean="0">
                <a:solidFill>
                  <a:srgbClr val="FF3399"/>
                </a:solidFill>
                <a:latin typeface="Arial Unicode MS" pitchFamily="34" charset="-128"/>
                <a:ea typeface="Arial Unicode MS" pitchFamily="34" charset="-128"/>
                <a:cs typeface="Arial" charset="0"/>
              </a:rPr>
              <a:t>toneladas</a:t>
            </a:r>
            <a:r>
              <a:rPr lang="en-US" sz="1600" b="1" dirty="0" smtClean="0">
                <a:solidFill>
                  <a:srgbClr val="FF3399"/>
                </a:solidFill>
                <a:latin typeface="Arial Unicode MS" pitchFamily="34" charset="-128"/>
                <a:ea typeface="Arial Unicode MS" pitchFamily="34" charset="-128"/>
                <a:cs typeface="Arial" charset="0"/>
              </a:rPr>
              <a:t> de </a:t>
            </a:r>
            <a:r>
              <a:rPr lang="en-US" sz="1600" b="1" dirty="0" err="1" smtClean="0">
                <a:solidFill>
                  <a:srgbClr val="FF3399"/>
                </a:solidFill>
                <a:latin typeface="Arial Unicode MS" pitchFamily="34" charset="-128"/>
                <a:ea typeface="Arial Unicode MS" pitchFamily="34" charset="-128"/>
                <a:cs typeface="Arial" charset="0"/>
              </a:rPr>
              <a:t>dinamite</a:t>
            </a:r>
            <a:r>
              <a:rPr lang="en-US" sz="1600" b="1" dirty="0" smtClean="0">
                <a:solidFill>
                  <a:srgbClr val="FF3399"/>
                </a:solidFill>
                <a:latin typeface="Arial Unicode MS" pitchFamily="34" charset="-128"/>
                <a:ea typeface="Arial Unicode MS" pitchFamily="34" charset="-128"/>
                <a:cs typeface="Arial" charset="0"/>
              </a:rPr>
              <a:t> é </a:t>
            </a:r>
            <a:r>
              <a:rPr lang="en-US" sz="1600" b="1" dirty="0" err="1" smtClean="0">
                <a:solidFill>
                  <a:srgbClr val="FF3399"/>
                </a:solidFill>
                <a:latin typeface="Arial Unicode MS" pitchFamily="34" charset="-128"/>
                <a:ea typeface="Arial Unicode MS" pitchFamily="34" charset="-128"/>
                <a:cs typeface="Arial" charset="0"/>
              </a:rPr>
              <a:t>uma</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liberação</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espantosa</a:t>
            </a:r>
            <a:r>
              <a:rPr lang="en-US" sz="1600" b="1" dirty="0" smtClean="0">
                <a:solidFill>
                  <a:srgbClr val="FF3399"/>
                </a:solidFill>
                <a:latin typeface="Arial Unicode MS" pitchFamily="34" charset="-128"/>
                <a:ea typeface="Arial Unicode MS" pitchFamily="34" charset="-128"/>
                <a:cs typeface="Arial" charset="0"/>
              </a:rPr>
              <a:t> de </a:t>
            </a:r>
            <a:r>
              <a:rPr lang="en-US" sz="1600" b="1" dirty="0" err="1" smtClean="0">
                <a:solidFill>
                  <a:srgbClr val="FF3399"/>
                </a:solidFill>
                <a:latin typeface="Arial Unicode MS" pitchFamily="34" charset="-128"/>
                <a:ea typeface="Arial Unicode MS" pitchFamily="34" charset="-128"/>
                <a:cs typeface="Arial" charset="0"/>
              </a:rPr>
              <a:t>energia</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Considere</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contudo</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que</a:t>
            </a:r>
            <a:r>
              <a:rPr lang="en-US" sz="1600" b="1" dirty="0" smtClean="0">
                <a:solidFill>
                  <a:srgbClr val="FF3399"/>
                </a:solidFill>
                <a:latin typeface="Arial Unicode MS" pitchFamily="34" charset="-128"/>
                <a:ea typeface="Arial Unicode MS" pitchFamily="34" charset="-128"/>
                <a:cs typeface="Arial" charset="0"/>
              </a:rPr>
              <a:t> a Terra </a:t>
            </a:r>
            <a:r>
              <a:rPr lang="en-US" sz="1600" b="1" dirty="0" err="1" smtClean="0">
                <a:solidFill>
                  <a:srgbClr val="FF3399"/>
                </a:solidFill>
                <a:latin typeface="Arial Unicode MS" pitchFamily="34" charset="-128"/>
                <a:ea typeface="Arial Unicode MS" pitchFamily="34" charset="-128"/>
                <a:cs typeface="Arial" charset="0"/>
              </a:rPr>
              <a:t>recebe</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essa</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qantidade</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em</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luz</a:t>
            </a:r>
            <a:r>
              <a:rPr lang="en-US" sz="1600" b="1" dirty="0" smtClean="0">
                <a:solidFill>
                  <a:srgbClr val="FF3399"/>
                </a:solidFill>
                <a:latin typeface="Arial Unicode MS" pitchFamily="34" charset="-128"/>
                <a:ea typeface="Arial Unicode MS" pitchFamily="34" charset="-128"/>
                <a:cs typeface="Arial" charset="0"/>
              </a:rPr>
              <a:t> solar </a:t>
            </a:r>
            <a:r>
              <a:rPr lang="en-US" sz="1600" b="1" dirty="0" err="1" smtClean="0">
                <a:solidFill>
                  <a:srgbClr val="FF3399"/>
                </a:solidFill>
                <a:latin typeface="Arial Unicode MS" pitchFamily="34" charset="-128"/>
                <a:ea typeface="Arial Unicode MS" pitchFamily="34" charset="-128"/>
                <a:cs typeface="Arial" charset="0"/>
              </a:rPr>
              <a:t>todos</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os</a:t>
            </a:r>
            <a:r>
              <a:rPr lang="en-US" sz="1600" b="1" dirty="0" smtClean="0">
                <a:solidFill>
                  <a:srgbClr val="FF3399"/>
                </a:solidFill>
                <a:latin typeface="Arial Unicode MS" pitchFamily="34" charset="-128"/>
                <a:ea typeface="Arial Unicode MS" pitchFamily="34" charset="-128"/>
                <a:cs typeface="Arial" charset="0"/>
              </a:rPr>
              <a:t> </a:t>
            </a:r>
            <a:r>
              <a:rPr lang="en-US" sz="1600" b="1" dirty="0" err="1" smtClean="0">
                <a:solidFill>
                  <a:srgbClr val="FF3399"/>
                </a:solidFill>
                <a:latin typeface="Arial Unicode MS" pitchFamily="34" charset="-128"/>
                <a:ea typeface="Arial Unicode MS" pitchFamily="34" charset="-128"/>
                <a:cs typeface="Arial" charset="0"/>
              </a:rPr>
              <a:t>dias</a:t>
            </a:r>
            <a:r>
              <a:rPr lang="en-US" sz="1600" b="1" dirty="0" smtClean="0">
                <a:solidFill>
                  <a:srgbClr val="FF3399"/>
                </a:solidFill>
                <a:latin typeface="Arial Unicode MS" pitchFamily="34" charset="-128"/>
                <a:ea typeface="Arial Unicode MS" pitchFamily="34" charset="-128"/>
                <a:cs typeface="Arial" charset="0"/>
              </a:rPr>
              <a:t>.</a:t>
            </a:r>
            <a:endParaRPr lang="en-US" sz="1600" b="1" dirty="0">
              <a:solidFill>
                <a:srgbClr val="FF3399"/>
              </a:solidFill>
              <a:latin typeface="Arial Unicode MS" pitchFamily="34" charset="-128"/>
              <a:ea typeface="Arial Unicode MS" pitchFamily="34" charset="-128"/>
              <a:cs typeface="Arial Unicode MS" pitchFamily="34" charset="-128"/>
            </a:endParaRPr>
          </a:p>
        </p:txBody>
      </p:sp>
      <p:sp>
        <p:nvSpPr>
          <p:cNvPr id="51230" name="Rectangle 30"/>
          <p:cNvSpPr>
            <a:spLocks noChangeArrowheads="1"/>
          </p:cNvSpPr>
          <p:nvPr/>
        </p:nvSpPr>
        <p:spPr bwMode="auto">
          <a:xfrm>
            <a:off x="0" y="1371600"/>
            <a:ext cx="9144000" cy="182563"/>
          </a:xfrm>
          <a:prstGeom prst="rect">
            <a:avLst/>
          </a:prstGeom>
          <a:noFill/>
          <a:ln w="9525">
            <a:noFill/>
            <a:miter lim="800000"/>
            <a:headEnd/>
            <a:tailEnd/>
          </a:ln>
        </p:spPr>
        <p:txBody>
          <a:bodyPr lIns="0" tIns="0" rIns="0" bIns="0">
            <a:spAutoFit/>
          </a:bodyPr>
          <a:lstStyle/>
          <a:p>
            <a:r>
              <a:rPr lang="en-US" sz="1200" b="1" dirty="0">
                <a:solidFill>
                  <a:schemeClr val="hlink"/>
                </a:solidFill>
                <a:cs typeface="Arial" charset="0"/>
              </a:rPr>
              <a:t>Richter     		TNT for Seismic    	Example</a:t>
            </a:r>
            <a:endParaRPr lang="en-US" sz="2400" dirty="0">
              <a:solidFill>
                <a:schemeClr val="hlink"/>
              </a:solidFill>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3"/>
          <p:cNvPicPr>
            <a:picLocks noChangeAspect="1" noChangeArrowheads="1"/>
          </p:cNvPicPr>
          <p:nvPr/>
        </p:nvPicPr>
        <p:blipFill>
          <a:blip r:embed="rId2" cstate="print">
            <a:lum bright="-8000" contrast="54000"/>
          </a:blip>
          <a:srcRect l="3297" t="4253" r="3297" b="5020"/>
          <a:stretch>
            <a:fillRect/>
          </a:stretch>
        </p:blipFill>
        <p:spPr bwMode="auto">
          <a:xfrm>
            <a:off x="1143000" y="1047750"/>
            <a:ext cx="6858000" cy="5162550"/>
          </a:xfrm>
          <a:prstGeom prst="rect">
            <a:avLst/>
          </a:prstGeom>
          <a:noFill/>
          <a:ln w="9525">
            <a:noFill/>
            <a:miter lim="800000"/>
            <a:headEnd/>
            <a:tailEnd/>
          </a:ln>
        </p:spPr>
      </p:pic>
      <p:sp>
        <p:nvSpPr>
          <p:cNvPr id="173059" name="Text Box 3"/>
          <p:cNvSpPr txBox="1">
            <a:spLocks noChangeArrowheads="1"/>
          </p:cNvSpPr>
          <p:nvPr/>
        </p:nvSpPr>
        <p:spPr bwMode="auto">
          <a:xfrm>
            <a:off x="1524000" y="0"/>
            <a:ext cx="5730875" cy="914400"/>
          </a:xfrm>
          <a:prstGeom prst="rect">
            <a:avLst/>
          </a:prstGeom>
          <a:noFill/>
          <a:ln w="9525" algn="ctr">
            <a:noFill/>
            <a:miter lim="800000"/>
            <a:headEnd/>
            <a:tailEnd/>
          </a:ln>
          <a:effectLst/>
        </p:spPr>
        <p:txBody>
          <a:bodyPr anchor="b" anchorCtr="1">
            <a:spAutoFit/>
          </a:bodyPr>
          <a:lstStyle/>
          <a:p>
            <a:pPr algn="ctr">
              <a:defRPr/>
            </a:pPr>
            <a:endParaRPr lang="en-US" sz="5400">
              <a:solidFill>
                <a:schemeClr val="tx2"/>
              </a:solidFill>
              <a:effectLst>
                <a:outerShdw blurRad="38100" dist="38100" dir="2700000" algn="tl">
                  <a:srgbClr val="C0C0C0"/>
                </a:outerShdw>
              </a:effectLst>
            </a:endParaRPr>
          </a:p>
        </p:txBody>
      </p:sp>
      <p:sp>
        <p:nvSpPr>
          <p:cNvPr id="173060" name="Text Box 4"/>
          <p:cNvSpPr txBox="1">
            <a:spLocks noChangeArrowheads="1"/>
          </p:cNvSpPr>
          <p:nvPr/>
        </p:nvSpPr>
        <p:spPr bwMode="auto">
          <a:xfrm>
            <a:off x="1295400" y="0"/>
            <a:ext cx="6416675" cy="1066800"/>
          </a:xfrm>
          <a:prstGeom prst="rect">
            <a:avLst/>
          </a:prstGeom>
          <a:noFill/>
          <a:ln w="9525" algn="ctr">
            <a:noFill/>
            <a:miter lim="800000"/>
            <a:headEnd/>
            <a:tailEnd/>
          </a:ln>
          <a:effectLst/>
        </p:spPr>
        <p:txBody>
          <a:bodyPr anchor="b" anchorCtr="1">
            <a:spAutoFit/>
          </a:bodyPr>
          <a:lstStyle/>
          <a:p>
            <a:pPr algn="ctr">
              <a:defRPr/>
            </a:pPr>
            <a:r>
              <a:rPr lang="en-US" sz="3200" dirty="0" err="1" smtClean="0">
                <a:solidFill>
                  <a:schemeClr val="tx2"/>
                </a:solidFill>
                <a:effectLst>
                  <a:outerShdw blurRad="38100" dist="38100" dir="2700000" algn="tl">
                    <a:srgbClr val="C0C0C0"/>
                  </a:outerShdw>
                </a:effectLst>
              </a:rPr>
              <a:t>Terremotos</a:t>
            </a:r>
            <a:r>
              <a:rPr lang="en-US" sz="3200" dirty="0" smtClean="0">
                <a:solidFill>
                  <a:schemeClr val="tx2"/>
                </a:solidFill>
                <a:effectLst>
                  <a:outerShdw blurRad="38100" dist="38100" dir="2700000" algn="tl">
                    <a:srgbClr val="C0C0C0"/>
                  </a:outerShdw>
                </a:effectLst>
              </a:rPr>
              <a:t> </a:t>
            </a:r>
            <a:r>
              <a:rPr lang="en-US" sz="3200" dirty="0" err="1" smtClean="0">
                <a:solidFill>
                  <a:schemeClr val="tx2"/>
                </a:solidFill>
                <a:effectLst>
                  <a:outerShdw blurRad="38100" dist="38100" dir="2700000" algn="tl">
                    <a:srgbClr val="C0C0C0"/>
                  </a:outerShdw>
                </a:effectLst>
              </a:rPr>
              <a:t>em</a:t>
            </a:r>
            <a:r>
              <a:rPr lang="en-US" sz="3200" dirty="0" smtClean="0">
                <a:solidFill>
                  <a:schemeClr val="tx2"/>
                </a:solidFill>
                <a:effectLst>
                  <a:outerShdw blurRad="38100" dist="38100" dir="2700000" algn="tl">
                    <a:srgbClr val="C0C0C0"/>
                  </a:outerShdw>
                </a:effectLst>
              </a:rPr>
              <a:t> New Madrid, </a:t>
            </a:r>
            <a:r>
              <a:rPr lang="en-US" sz="3200" dirty="0">
                <a:solidFill>
                  <a:schemeClr val="tx2"/>
                </a:solidFill>
                <a:effectLst>
                  <a:outerShdw blurRad="38100" dist="38100" dir="2700000" algn="tl">
                    <a:srgbClr val="C0C0C0"/>
                  </a:outerShdw>
                </a:effectLst>
              </a:rPr>
              <a:t>1811-1812 (</a:t>
            </a:r>
            <a:r>
              <a:rPr lang="en-US" sz="3200" dirty="0" err="1">
                <a:solidFill>
                  <a:schemeClr val="tx2"/>
                </a:solidFill>
                <a:effectLst>
                  <a:outerShdw blurRad="38100" dist="38100" dir="2700000" algn="tl">
                    <a:srgbClr val="C0C0C0"/>
                  </a:outerShdw>
                </a:effectLst>
              </a:rPr>
              <a:t>Isoseismals</a:t>
            </a:r>
            <a:r>
              <a:rPr lang="en-US" sz="3200" dirty="0">
                <a:solidFill>
                  <a:schemeClr val="tx2"/>
                </a:solidFill>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Uplift"/>
          <p:cNvPicPr>
            <a:picLocks noChangeAspect="1" noChangeArrowheads="1"/>
          </p:cNvPicPr>
          <p:nvPr/>
        </p:nvPicPr>
        <p:blipFill>
          <a:blip r:embed="rId3" cstate="print"/>
          <a:srcRect/>
          <a:stretch>
            <a:fillRect/>
          </a:stretch>
        </p:blipFill>
        <p:spPr bwMode="auto">
          <a:xfrm>
            <a:off x="800100" y="1070429"/>
            <a:ext cx="7048500" cy="5122424"/>
          </a:xfrm>
          <a:prstGeom prst="rect">
            <a:avLst/>
          </a:prstGeom>
          <a:noFill/>
          <a:ln w="9525">
            <a:noFill/>
            <a:miter lim="800000"/>
            <a:headEnd/>
            <a:tailEnd/>
          </a:ln>
        </p:spPr>
      </p:pic>
      <p:sp>
        <p:nvSpPr>
          <p:cNvPr id="5" name="Rectangle 2"/>
          <p:cNvSpPr>
            <a:spLocks noGrp="1" noChangeArrowheads="1"/>
          </p:cNvSpPr>
          <p:nvPr>
            <p:ph type="title"/>
          </p:nvPr>
        </p:nvSpPr>
        <p:spPr>
          <a:xfrm>
            <a:off x="0" y="0"/>
            <a:ext cx="9144000" cy="1143000"/>
          </a:xfrm>
        </p:spPr>
        <p:txBody>
          <a:bodyPr/>
          <a:lstStyle/>
          <a:p>
            <a:pPr eaLnBrk="1" hangingPunct="1"/>
            <a:r>
              <a:rPr lang="pt-BR" sz="3000" dirty="0"/>
              <a:t>Aspectos Geotécnicos </a:t>
            </a:r>
            <a:r>
              <a:rPr lang="pt-BR" sz="3000" dirty="0" smtClean="0"/>
              <a:t>de Barragens de Concreto</a:t>
            </a:r>
            <a:r>
              <a:rPr lang="en-US" sz="3200" dirty="0" smtClean="0"/>
              <a:t/>
            </a:r>
            <a:br>
              <a:rPr lang="en-US" sz="3200" dirty="0" smtClean="0"/>
            </a:br>
            <a:r>
              <a:rPr lang="en-US" sz="3200" dirty="0" smtClean="0"/>
              <a:t>Subpressão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7772400" cy="1143000"/>
          </a:xfrm>
        </p:spPr>
        <p:txBody>
          <a:bodyPr/>
          <a:lstStyle/>
          <a:p>
            <a:pPr eaLnBrk="1" hangingPunct="1"/>
            <a:r>
              <a:rPr lang="en-US" sz="3200" dirty="0" err="1" smtClean="0"/>
              <a:t>Efeitos</a:t>
            </a:r>
            <a:r>
              <a:rPr lang="en-US" sz="3200" dirty="0" smtClean="0"/>
              <a:t> de um </a:t>
            </a:r>
            <a:r>
              <a:rPr lang="en-US" sz="3200" dirty="0" err="1" smtClean="0"/>
              <a:t>Terremoto</a:t>
            </a:r>
            <a:endParaRPr lang="en-US" sz="3200" dirty="0" smtClean="0"/>
          </a:p>
        </p:txBody>
      </p:sp>
      <p:sp>
        <p:nvSpPr>
          <p:cNvPr id="53251" name="Rectangle 3"/>
          <p:cNvSpPr>
            <a:spLocks noGrp="1" noChangeArrowheads="1"/>
          </p:cNvSpPr>
          <p:nvPr>
            <p:ph type="body" idx="1"/>
          </p:nvPr>
        </p:nvSpPr>
        <p:spPr>
          <a:xfrm>
            <a:off x="685800" y="1665288"/>
            <a:ext cx="7772400" cy="3529012"/>
          </a:xfrm>
        </p:spPr>
        <p:txBody>
          <a:bodyPr/>
          <a:lstStyle/>
          <a:p>
            <a:pPr eaLnBrk="1" hangingPunct="1"/>
            <a:r>
              <a:rPr lang="en-US" sz="2800" dirty="0" err="1" smtClean="0"/>
              <a:t>Carregamento</a:t>
            </a:r>
            <a:r>
              <a:rPr lang="en-US" sz="2800" dirty="0" smtClean="0"/>
              <a:t> </a:t>
            </a:r>
            <a:r>
              <a:rPr lang="en-US" sz="2800" dirty="0" err="1" smtClean="0"/>
              <a:t>transiente</a:t>
            </a:r>
            <a:r>
              <a:rPr lang="en-US" sz="2800" dirty="0" smtClean="0"/>
              <a:t> </a:t>
            </a:r>
            <a:r>
              <a:rPr lang="en-US" sz="2800" dirty="0" err="1" smtClean="0"/>
              <a:t>ou</a:t>
            </a:r>
            <a:r>
              <a:rPr lang="en-US" sz="2800" dirty="0" smtClean="0"/>
              <a:t> </a:t>
            </a:r>
            <a:r>
              <a:rPr lang="en-US" sz="2800" dirty="0" err="1" smtClean="0"/>
              <a:t>chacoalhamento</a:t>
            </a:r>
            <a:endParaRPr lang="en-US" sz="2800" dirty="0" smtClean="0"/>
          </a:p>
          <a:p>
            <a:pPr eaLnBrk="1" hangingPunct="1"/>
            <a:r>
              <a:rPr lang="en-US" sz="2800" dirty="0" err="1" smtClean="0"/>
              <a:t>Muda</a:t>
            </a:r>
            <a:r>
              <a:rPr lang="en-US" sz="2800" dirty="0" smtClean="0"/>
              <a:t> </a:t>
            </a:r>
            <a:r>
              <a:rPr lang="en-US" sz="2800" dirty="0" err="1" smtClean="0"/>
              <a:t>propriedades</a:t>
            </a:r>
            <a:r>
              <a:rPr lang="en-US" sz="2800" dirty="0" smtClean="0"/>
              <a:t> dos </a:t>
            </a:r>
            <a:r>
              <a:rPr lang="en-US" sz="2800" dirty="0" err="1" smtClean="0"/>
              <a:t>materiais</a:t>
            </a:r>
            <a:endParaRPr lang="en-US" sz="2800" dirty="0" smtClean="0"/>
          </a:p>
          <a:p>
            <a:pPr eaLnBrk="1" hangingPunct="1"/>
            <a:r>
              <a:rPr lang="en-US" sz="2800" dirty="0" err="1" smtClean="0"/>
              <a:t>Recalque</a:t>
            </a:r>
            <a:endParaRPr lang="en-US" dirty="0" smtClean="0"/>
          </a:p>
          <a:p>
            <a:pPr eaLnBrk="1" hangingPunct="1"/>
            <a:r>
              <a:rPr lang="en-US" sz="2800" dirty="0" err="1" smtClean="0"/>
              <a:t>Liquefação</a:t>
            </a:r>
            <a:endParaRPr lang="en-US" dirty="0" smtClean="0"/>
          </a:p>
          <a:p>
            <a:pPr eaLnBrk="1" hangingPunct="1"/>
            <a:r>
              <a:rPr lang="en-US" sz="2800" dirty="0" err="1" smtClean="0"/>
              <a:t>Deslocamento</a:t>
            </a:r>
            <a:r>
              <a:rPr lang="en-US" sz="2800" dirty="0" smtClean="0"/>
              <a:t> </a:t>
            </a:r>
            <a:r>
              <a:rPr lang="en-US" sz="2800" dirty="0" err="1" smtClean="0"/>
              <a:t>permanente</a:t>
            </a:r>
            <a:r>
              <a:rPr lang="en-US" sz="2800" dirty="0" smtClean="0"/>
              <a:t> do solo</a:t>
            </a:r>
          </a:p>
          <a:p>
            <a:pPr eaLnBrk="1" hangingPunct="1"/>
            <a:r>
              <a:rPr lang="en-US" sz="2800" dirty="0" err="1" smtClean="0"/>
              <a:t>Resposta</a:t>
            </a:r>
            <a:r>
              <a:rPr lang="en-US" sz="2800" dirty="0" smtClean="0"/>
              <a:t> </a:t>
            </a:r>
            <a:r>
              <a:rPr lang="en-US" sz="2800" dirty="0" err="1" smtClean="0"/>
              <a:t>dinâmica</a:t>
            </a:r>
            <a:endParaRPr lang="en-US" sz="2800" dirty="0" smtClean="0"/>
          </a:p>
          <a:p>
            <a:pPr lvl="1" eaLnBrk="1" hangingPunct="1"/>
            <a:r>
              <a:rPr lang="en-US" dirty="0" err="1" smtClean="0"/>
              <a:t>Cada</a:t>
            </a:r>
            <a:r>
              <a:rPr lang="en-US" dirty="0" smtClean="0"/>
              <a:t> </a:t>
            </a:r>
            <a:r>
              <a:rPr lang="en-US" i="1" dirty="0" err="1" smtClean="0"/>
              <a:t>coisa</a:t>
            </a:r>
            <a:r>
              <a:rPr lang="en-US" i="1" dirty="0" smtClean="0"/>
              <a:t> </a:t>
            </a:r>
            <a:r>
              <a:rPr lang="en-US" dirty="0" smtClean="0"/>
              <a:t>tem </a:t>
            </a:r>
            <a:r>
              <a:rPr lang="en-US" dirty="0" err="1" smtClean="0"/>
              <a:t>sua</a:t>
            </a:r>
            <a:r>
              <a:rPr lang="en-US" dirty="0" smtClean="0"/>
              <a:t> </a:t>
            </a:r>
            <a:r>
              <a:rPr lang="en-US" dirty="0" err="1" smtClean="0"/>
              <a:t>própria</a:t>
            </a:r>
            <a:r>
              <a:rPr lang="en-US" dirty="0" smtClean="0"/>
              <a:t> </a:t>
            </a:r>
            <a:r>
              <a:rPr lang="en-US" dirty="0" err="1" smtClean="0"/>
              <a:t>resposta</a:t>
            </a:r>
            <a:r>
              <a:rPr lang="en-US" dirty="0" smtClean="0"/>
              <a:t> </a:t>
            </a:r>
            <a:r>
              <a:rPr lang="en-US" dirty="0" err="1" smtClean="0"/>
              <a:t>ao</a:t>
            </a:r>
            <a:r>
              <a:rPr lang="en-US" dirty="0" smtClean="0"/>
              <a:t> </a:t>
            </a:r>
            <a:r>
              <a:rPr lang="en-US" dirty="0" err="1" smtClean="0"/>
              <a:t>chacoalhamento</a:t>
            </a:r>
            <a:endParaRPr lang="en-US" dirty="0" smtClean="0"/>
          </a:p>
          <a:p>
            <a:pPr eaLnBrk="1" hangingPunct="1"/>
            <a:endParaRPr lang="en-US" dirty="0" smtClean="0"/>
          </a:p>
          <a:p>
            <a:pPr lvl="1" eaLnBrk="1" hangingPunct="1"/>
            <a:endParaRPr lang="en-US" dirty="0" smtClean="0"/>
          </a:p>
        </p:txBody>
      </p:sp>
      <p:grpSp>
        <p:nvGrpSpPr>
          <p:cNvPr id="2" name="Group 4"/>
          <p:cNvGrpSpPr>
            <a:grpSpLocks/>
          </p:cNvGrpSpPr>
          <p:nvPr/>
        </p:nvGrpSpPr>
        <p:grpSpPr bwMode="auto">
          <a:xfrm>
            <a:off x="4191000" y="5257800"/>
            <a:ext cx="762000" cy="457200"/>
            <a:chOff x="1056" y="3456"/>
            <a:chExt cx="480" cy="288"/>
          </a:xfrm>
        </p:grpSpPr>
        <p:sp>
          <p:nvSpPr>
            <p:cNvPr id="53253" name="Rectangle 5"/>
            <p:cNvSpPr>
              <a:spLocks noChangeArrowheads="1"/>
            </p:cNvSpPr>
            <p:nvPr/>
          </p:nvSpPr>
          <p:spPr bwMode="auto">
            <a:xfrm>
              <a:off x="1056" y="3696"/>
              <a:ext cx="480"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3254" name="Line 6"/>
            <p:cNvSpPr>
              <a:spLocks noChangeShapeType="1"/>
            </p:cNvSpPr>
            <p:nvPr/>
          </p:nvSpPr>
          <p:spPr bwMode="auto">
            <a:xfrm>
              <a:off x="1104" y="3504"/>
              <a:ext cx="0" cy="192"/>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53255" name="Line 7"/>
            <p:cNvSpPr>
              <a:spLocks noChangeShapeType="1"/>
            </p:cNvSpPr>
            <p:nvPr/>
          </p:nvSpPr>
          <p:spPr bwMode="auto">
            <a:xfrm>
              <a:off x="1296" y="3504"/>
              <a:ext cx="0" cy="192"/>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53256" name="Line 8"/>
            <p:cNvSpPr>
              <a:spLocks noChangeShapeType="1"/>
            </p:cNvSpPr>
            <p:nvPr/>
          </p:nvSpPr>
          <p:spPr bwMode="auto">
            <a:xfrm>
              <a:off x="1488" y="3504"/>
              <a:ext cx="0" cy="24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53257" name="Rectangle 9"/>
            <p:cNvSpPr>
              <a:spLocks noChangeArrowheads="1"/>
            </p:cNvSpPr>
            <p:nvPr/>
          </p:nvSpPr>
          <p:spPr bwMode="auto">
            <a:xfrm>
              <a:off x="1056" y="3456"/>
              <a:ext cx="96"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3258" name="Rectangle 10"/>
            <p:cNvSpPr>
              <a:spLocks noChangeArrowheads="1"/>
            </p:cNvSpPr>
            <p:nvPr/>
          </p:nvSpPr>
          <p:spPr bwMode="auto">
            <a:xfrm>
              <a:off x="1248" y="3456"/>
              <a:ext cx="96"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3259" name="Rectangle 11"/>
            <p:cNvSpPr>
              <a:spLocks noChangeArrowheads="1"/>
            </p:cNvSpPr>
            <p:nvPr/>
          </p:nvSpPr>
          <p:spPr bwMode="auto">
            <a:xfrm>
              <a:off x="1440" y="3456"/>
              <a:ext cx="96" cy="4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81000" y="3429000"/>
            <a:ext cx="3089275" cy="2390775"/>
          </a:xfrm>
          <a:prstGeom prst="rect">
            <a:avLst/>
          </a:prstGeom>
          <a:noFill/>
          <a:ln w="9525">
            <a:solidFill>
              <a:schemeClr val="tx1"/>
            </a:solidFill>
            <a:miter lim="800000"/>
            <a:headEnd/>
            <a:tailEnd/>
          </a:ln>
        </p:spPr>
      </p:pic>
      <p:pic>
        <p:nvPicPr>
          <p:cNvPr id="54275" name="Picture 3" descr="p1-1"/>
          <p:cNvPicPr>
            <a:picLocks noChangeAspect="1" noChangeArrowheads="1"/>
          </p:cNvPicPr>
          <p:nvPr/>
        </p:nvPicPr>
        <p:blipFill>
          <a:blip r:embed="rId3" cstate="print"/>
          <a:srcRect l="2296" t="2679" r="8267" b="2232"/>
          <a:stretch>
            <a:fillRect/>
          </a:stretch>
        </p:blipFill>
        <p:spPr bwMode="auto">
          <a:xfrm>
            <a:off x="685800" y="1066800"/>
            <a:ext cx="2359025" cy="2327275"/>
          </a:xfrm>
          <a:prstGeom prst="rect">
            <a:avLst/>
          </a:prstGeom>
          <a:noFill/>
          <a:ln w="9525">
            <a:solidFill>
              <a:schemeClr val="tx1"/>
            </a:solidFill>
            <a:miter lim="800000"/>
            <a:headEnd/>
            <a:tailEnd/>
          </a:ln>
        </p:spPr>
      </p:pic>
      <p:sp>
        <p:nvSpPr>
          <p:cNvPr id="54276" name="Text Box 4"/>
          <p:cNvSpPr txBox="1">
            <a:spLocks noChangeArrowheads="1"/>
          </p:cNvSpPr>
          <p:nvPr/>
        </p:nvSpPr>
        <p:spPr bwMode="auto">
          <a:xfrm>
            <a:off x="3303702" y="1828800"/>
            <a:ext cx="1057050" cy="369332"/>
          </a:xfrm>
          <a:prstGeom prst="rect">
            <a:avLst/>
          </a:prstGeom>
          <a:noFill/>
          <a:ln w="19050">
            <a:noFill/>
            <a:miter lim="800000"/>
            <a:headEnd/>
            <a:tailEnd/>
          </a:ln>
        </p:spPr>
        <p:txBody>
          <a:bodyPr wrap="none">
            <a:spAutoFit/>
          </a:bodyPr>
          <a:lstStyle/>
          <a:p>
            <a:pPr algn="ctr" eaLnBrk="0" hangingPunct="0"/>
            <a:r>
              <a:rPr lang="en-US" dirty="0" err="1" smtClean="0"/>
              <a:t>Edifícios</a:t>
            </a:r>
            <a:r>
              <a:rPr lang="en-US" dirty="0" smtClean="0"/>
              <a:t> </a:t>
            </a:r>
            <a:endParaRPr lang="en-US" dirty="0"/>
          </a:p>
        </p:txBody>
      </p:sp>
      <p:pic>
        <p:nvPicPr>
          <p:cNvPr id="54277" name="Picture 5" descr="mdf12333"/>
          <p:cNvPicPr>
            <a:picLocks noChangeAspect="1" noChangeArrowheads="1"/>
          </p:cNvPicPr>
          <p:nvPr/>
        </p:nvPicPr>
        <p:blipFill>
          <a:blip r:embed="rId4" cstate="print"/>
          <a:srcRect/>
          <a:stretch>
            <a:fillRect/>
          </a:stretch>
        </p:blipFill>
        <p:spPr bwMode="auto">
          <a:xfrm>
            <a:off x="2743200" y="2133600"/>
            <a:ext cx="2514600" cy="2514600"/>
          </a:xfrm>
          <a:prstGeom prst="rect">
            <a:avLst/>
          </a:prstGeom>
          <a:noFill/>
          <a:ln w="9525">
            <a:solidFill>
              <a:schemeClr val="tx1"/>
            </a:solidFill>
            <a:miter lim="800000"/>
            <a:headEnd/>
            <a:tailEnd/>
          </a:ln>
        </p:spPr>
      </p:pic>
      <p:sp>
        <p:nvSpPr>
          <p:cNvPr id="54278" name="Text Box 6"/>
          <p:cNvSpPr txBox="1">
            <a:spLocks noChangeArrowheads="1"/>
          </p:cNvSpPr>
          <p:nvPr/>
        </p:nvSpPr>
        <p:spPr bwMode="auto">
          <a:xfrm>
            <a:off x="6733369" y="3429000"/>
            <a:ext cx="903312" cy="369332"/>
          </a:xfrm>
          <a:prstGeom prst="rect">
            <a:avLst/>
          </a:prstGeom>
          <a:noFill/>
          <a:ln w="19050">
            <a:noFill/>
            <a:miter lim="800000"/>
            <a:headEnd/>
            <a:tailEnd/>
          </a:ln>
        </p:spPr>
        <p:txBody>
          <a:bodyPr wrap="none">
            <a:spAutoFit/>
          </a:bodyPr>
          <a:lstStyle/>
          <a:p>
            <a:pPr algn="ctr" eaLnBrk="0" hangingPunct="0"/>
            <a:r>
              <a:rPr lang="en-US" dirty="0" smtClean="0"/>
              <a:t>Pontes</a:t>
            </a:r>
            <a:endParaRPr lang="en-US" dirty="0"/>
          </a:p>
        </p:txBody>
      </p:sp>
      <p:sp>
        <p:nvSpPr>
          <p:cNvPr id="54279" name="Text Box 7"/>
          <p:cNvSpPr txBox="1">
            <a:spLocks noChangeArrowheads="1"/>
          </p:cNvSpPr>
          <p:nvPr/>
        </p:nvSpPr>
        <p:spPr bwMode="auto">
          <a:xfrm>
            <a:off x="123988" y="457200"/>
            <a:ext cx="8873818" cy="400110"/>
          </a:xfrm>
          <a:prstGeom prst="rect">
            <a:avLst/>
          </a:prstGeom>
          <a:noFill/>
          <a:ln w="19050">
            <a:noFill/>
            <a:miter lim="800000"/>
            <a:headEnd/>
            <a:tailEnd/>
          </a:ln>
        </p:spPr>
        <p:txBody>
          <a:bodyPr wrap="none">
            <a:spAutoFit/>
          </a:bodyPr>
          <a:lstStyle/>
          <a:p>
            <a:pPr algn="ctr" eaLnBrk="0" hangingPunct="0"/>
            <a:r>
              <a:rPr lang="en-US" sz="2000" b="1" dirty="0" err="1" smtClean="0">
                <a:solidFill>
                  <a:srgbClr val="FF9933"/>
                </a:solidFill>
              </a:rPr>
              <a:t>Problema</a:t>
            </a:r>
            <a:r>
              <a:rPr lang="en-US" sz="2000" b="1" dirty="0" smtClean="0">
                <a:solidFill>
                  <a:srgbClr val="FF9933"/>
                </a:solidFill>
              </a:rPr>
              <a:t>:</a:t>
            </a:r>
            <a:r>
              <a:rPr lang="en-US" sz="2000" b="1" dirty="0" smtClean="0"/>
              <a:t> </a:t>
            </a:r>
            <a:r>
              <a:rPr lang="en-US" sz="2000" b="1" dirty="0" err="1" smtClean="0"/>
              <a:t>Causas</a:t>
            </a:r>
            <a:r>
              <a:rPr lang="en-US" sz="2000" b="1" dirty="0" smtClean="0"/>
              <a:t> de </a:t>
            </a:r>
            <a:r>
              <a:rPr lang="en-US" sz="2000" b="1" dirty="0" err="1" smtClean="0"/>
              <a:t>Falhas</a:t>
            </a:r>
            <a:r>
              <a:rPr lang="en-US" sz="2000" b="1" dirty="0" smtClean="0"/>
              <a:t> </a:t>
            </a:r>
            <a:r>
              <a:rPr lang="en-US" sz="2000" b="1" dirty="0" err="1" smtClean="0"/>
              <a:t>Induzidas</a:t>
            </a:r>
            <a:r>
              <a:rPr lang="en-US" sz="2000" b="1" dirty="0" smtClean="0"/>
              <a:t> </a:t>
            </a:r>
            <a:r>
              <a:rPr lang="en-US" sz="2000" b="1" dirty="0" err="1" smtClean="0"/>
              <a:t>pela</a:t>
            </a:r>
            <a:r>
              <a:rPr lang="en-US" sz="2000" b="1" dirty="0" smtClean="0"/>
              <a:t> </a:t>
            </a:r>
            <a:r>
              <a:rPr lang="en-US" sz="2000" b="1" dirty="0" err="1" smtClean="0"/>
              <a:t>Liquefação</a:t>
            </a:r>
            <a:r>
              <a:rPr lang="en-US" sz="2000" b="1" dirty="0" smtClean="0"/>
              <a:t> </a:t>
            </a:r>
            <a:r>
              <a:rPr lang="en-US" sz="2000" b="1" dirty="0" err="1" smtClean="0"/>
              <a:t>num</a:t>
            </a:r>
            <a:r>
              <a:rPr lang="en-US" sz="2000" b="1" dirty="0" smtClean="0"/>
              <a:t> </a:t>
            </a:r>
            <a:r>
              <a:rPr lang="en-US" sz="2000" b="1" dirty="0" err="1" smtClean="0"/>
              <a:t>Terremoto</a:t>
            </a:r>
            <a:endParaRPr lang="en-US" sz="2000" b="1" dirty="0"/>
          </a:p>
        </p:txBody>
      </p:sp>
      <p:pic>
        <p:nvPicPr>
          <p:cNvPr id="54280" name="Picture 8" descr="EQ damage Japan bridge abutment"/>
          <p:cNvPicPr>
            <a:picLocks noChangeAspect="1" noChangeArrowheads="1"/>
          </p:cNvPicPr>
          <p:nvPr/>
        </p:nvPicPr>
        <p:blipFill>
          <a:blip r:embed="rId5" cstate="print"/>
          <a:srcRect/>
          <a:stretch>
            <a:fillRect/>
          </a:stretch>
        </p:blipFill>
        <p:spPr bwMode="auto">
          <a:xfrm>
            <a:off x="5562600" y="1143000"/>
            <a:ext cx="3162300" cy="2260600"/>
          </a:xfrm>
          <a:prstGeom prst="rect">
            <a:avLst/>
          </a:prstGeom>
          <a:noFill/>
          <a:ln w="9525">
            <a:solidFill>
              <a:schemeClr val="tx1"/>
            </a:solidFill>
            <a:miter lim="800000"/>
            <a:headEnd/>
            <a:tailEnd/>
          </a:ln>
        </p:spPr>
      </p:pic>
      <p:sp>
        <p:nvSpPr>
          <p:cNvPr id="54281" name="Rectangle 9"/>
          <p:cNvSpPr>
            <a:spLocks noChangeArrowheads="1"/>
          </p:cNvSpPr>
          <p:nvPr/>
        </p:nvSpPr>
        <p:spPr bwMode="auto">
          <a:xfrm>
            <a:off x="0" y="5791200"/>
            <a:ext cx="4894263" cy="570798"/>
          </a:xfrm>
          <a:prstGeom prst="rect">
            <a:avLst/>
          </a:prstGeom>
          <a:noFill/>
          <a:ln w="9525">
            <a:noFill/>
            <a:miter lim="800000"/>
            <a:headEnd/>
            <a:tailEnd/>
          </a:ln>
        </p:spPr>
        <p:txBody>
          <a:bodyPr lIns="92075" tIns="46038" rIns="92075" bIns="46038">
            <a:spAutoFit/>
          </a:bodyPr>
          <a:lstStyle/>
          <a:p>
            <a:pPr algn="ctr" eaLnBrk="0" hangingPunct="0">
              <a:lnSpc>
                <a:spcPct val="85000"/>
              </a:lnSpc>
              <a:spcBef>
                <a:spcPct val="20000"/>
              </a:spcBef>
            </a:pPr>
            <a:r>
              <a:rPr lang="en-US" dirty="0" err="1" smtClean="0"/>
              <a:t>Deslizamento</a:t>
            </a:r>
            <a:r>
              <a:rPr lang="en-US" dirty="0" smtClean="0"/>
              <a:t> </a:t>
            </a:r>
            <a:r>
              <a:rPr lang="en-US" dirty="0" err="1" smtClean="0"/>
              <a:t>na</a:t>
            </a:r>
            <a:r>
              <a:rPr lang="en-US" dirty="0" smtClean="0"/>
              <a:t> </a:t>
            </a:r>
            <a:r>
              <a:rPr lang="en-US" dirty="0" err="1" smtClean="0"/>
              <a:t>Barragem</a:t>
            </a:r>
            <a:r>
              <a:rPr lang="en-US" dirty="0" smtClean="0"/>
              <a:t> Inferior de San  </a:t>
            </a:r>
            <a:r>
              <a:rPr lang="en-US" dirty="0"/>
              <a:t>Fernando  Dam -  1971</a:t>
            </a:r>
          </a:p>
        </p:txBody>
      </p:sp>
      <p:sp>
        <p:nvSpPr>
          <p:cNvPr id="54282" name="Text Box 10"/>
          <p:cNvSpPr txBox="1">
            <a:spLocks noChangeArrowheads="1"/>
          </p:cNvSpPr>
          <p:nvPr/>
        </p:nvSpPr>
        <p:spPr bwMode="auto">
          <a:xfrm>
            <a:off x="6090290" y="5867400"/>
            <a:ext cx="1249674" cy="369332"/>
          </a:xfrm>
          <a:prstGeom prst="rect">
            <a:avLst/>
          </a:prstGeom>
          <a:noFill/>
          <a:ln w="19050">
            <a:noFill/>
            <a:miter lim="800000"/>
            <a:headEnd/>
            <a:tailEnd/>
          </a:ln>
        </p:spPr>
        <p:txBody>
          <a:bodyPr wrap="none">
            <a:spAutoFit/>
          </a:bodyPr>
          <a:lstStyle/>
          <a:p>
            <a:pPr algn="ctr" eaLnBrk="0" hangingPunct="0"/>
            <a:r>
              <a:rPr lang="en-US" dirty="0" err="1" smtClean="0"/>
              <a:t>Barragens</a:t>
            </a:r>
            <a:endParaRPr lang="en-US" dirty="0"/>
          </a:p>
        </p:txBody>
      </p:sp>
      <p:pic>
        <p:nvPicPr>
          <p:cNvPr id="54283" name="Picture 11" descr="4"/>
          <p:cNvPicPr>
            <a:picLocks noChangeAspect="1" noChangeArrowheads="1"/>
          </p:cNvPicPr>
          <p:nvPr/>
        </p:nvPicPr>
        <p:blipFill>
          <a:blip r:embed="rId6" cstate="print">
            <a:lum bright="-8000" contrast="26000"/>
          </a:blip>
          <a:srcRect/>
          <a:stretch>
            <a:fillRect/>
          </a:stretch>
        </p:blipFill>
        <p:spPr bwMode="auto">
          <a:xfrm>
            <a:off x="5486400" y="3810000"/>
            <a:ext cx="2895600" cy="1960057"/>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Liquefaction_Nigata64tiltedbuilding"/>
          <p:cNvPicPr>
            <a:picLocks noChangeAspect="1" noChangeArrowheads="1"/>
          </p:cNvPicPr>
          <p:nvPr/>
        </p:nvPicPr>
        <p:blipFill>
          <a:blip r:embed="rId3" cstate="print">
            <a:lum bright="18000" contrast="12000"/>
          </a:blip>
          <a:srcRect/>
          <a:stretch>
            <a:fillRect/>
          </a:stretch>
        </p:blipFill>
        <p:spPr bwMode="auto">
          <a:xfrm>
            <a:off x="4800599" y="3962400"/>
            <a:ext cx="3215923" cy="2133600"/>
          </a:xfrm>
          <a:prstGeom prst="rect">
            <a:avLst/>
          </a:prstGeom>
          <a:noFill/>
          <a:ln w="9525">
            <a:noFill/>
            <a:miter lim="800000"/>
            <a:headEnd/>
            <a:tailEnd/>
          </a:ln>
        </p:spPr>
      </p:pic>
      <p:sp>
        <p:nvSpPr>
          <p:cNvPr id="55299" name="Rectangle 3"/>
          <p:cNvSpPr>
            <a:spLocks noGrp="1" noChangeArrowheads="1"/>
          </p:cNvSpPr>
          <p:nvPr>
            <p:ph type="title"/>
          </p:nvPr>
        </p:nvSpPr>
        <p:spPr>
          <a:xfrm>
            <a:off x="-76200" y="-152400"/>
            <a:ext cx="4953000" cy="1143000"/>
          </a:xfrm>
        </p:spPr>
        <p:txBody>
          <a:bodyPr/>
          <a:lstStyle/>
          <a:p>
            <a:pPr eaLnBrk="1" hangingPunct="1"/>
            <a:r>
              <a:rPr lang="en-US" sz="3200" dirty="0" err="1" smtClean="0"/>
              <a:t>Efeitos</a:t>
            </a:r>
            <a:r>
              <a:rPr lang="en-US" sz="3200" dirty="0" smtClean="0"/>
              <a:t> de um </a:t>
            </a:r>
            <a:r>
              <a:rPr lang="en-US" sz="3200" dirty="0" err="1" smtClean="0"/>
              <a:t>Terremoto</a:t>
            </a:r>
            <a:endParaRPr lang="en-US" sz="3200" dirty="0" smtClean="0"/>
          </a:p>
        </p:txBody>
      </p:sp>
      <p:sp>
        <p:nvSpPr>
          <p:cNvPr id="55300" name="Rectangle 4"/>
          <p:cNvSpPr>
            <a:spLocks noGrp="1" noChangeArrowheads="1"/>
          </p:cNvSpPr>
          <p:nvPr>
            <p:ph type="body" idx="1"/>
          </p:nvPr>
        </p:nvSpPr>
        <p:spPr>
          <a:xfrm>
            <a:off x="304800" y="990600"/>
            <a:ext cx="4114800" cy="2819400"/>
          </a:xfrm>
        </p:spPr>
        <p:txBody>
          <a:bodyPr/>
          <a:lstStyle/>
          <a:p>
            <a:pPr eaLnBrk="1" hangingPunct="1"/>
            <a:r>
              <a:rPr lang="en-US" sz="2800" dirty="0" err="1" smtClean="0">
                <a:solidFill>
                  <a:schemeClr val="accent2"/>
                </a:solidFill>
              </a:rPr>
              <a:t>Liquefação</a:t>
            </a:r>
            <a:r>
              <a:rPr lang="en-US" sz="2800" dirty="0" smtClean="0">
                <a:solidFill>
                  <a:schemeClr val="accent2"/>
                </a:solidFill>
              </a:rPr>
              <a:t> </a:t>
            </a:r>
          </a:p>
          <a:p>
            <a:pPr lvl="1" eaLnBrk="1" hangingPunct="1"/>
            <a:r>
              <a:rPr lang="en-US" dirty="0" err="1" smtClean="0">
                <a:solidFill>
                  <a:srgbClr val="31CD31"/>
                </a:solidFill>
              </a:rPr>
              <a:t>Borbulhamento</a:t>
            </a:r>
            <a:r>
              <a:rPr lang="en-US" dirty="0" smtClean="0">
                <a:solidFill>
                  <a:srgbClr val="31CD31"/>
                </a:solidFill>
              </a:rPr>
              <a:t> de </a:t>
            </a:r>
            <a:r>
              <a:rPr lang="en-US" dirty="0" err="1" smtClean="0">
                <a:solidFill>
                  <a:srgbClr val="31CD31"/>
                </a:solidFill>
              </a:rPr>
              <a:t>areias</a:t>
            </a:r>
            <a:endParaRPr lang="en-US" dirty="0" smtClean="0">
              <a:solidFill>
                <a:srgbClr val="31CD31"/>
              </a:solidFill>
            </a:endParaRPr>
          </a:p>
          <a:p>
            <a:pPr lvl="1" eaLnBrk="1" hangingPunct="1"/>
            <a:r>
              <a:rPr lang="en-US" dirty="0" err="1" smtClean="0">
                <a:solidFill>
                  <a:srgbClr val="31CD31"/>
                </a:solidFill>
              </a:rPr>
              <a:t>Recalque</a:t>
            </a:r>
            <a:endParaRPr lang="en-US" dirty="0" smtClean="0">
              <a:solidFill>
                <a:srgbClr val="31CD31"/>
              </a:solidFill>
            </a:endParaRPr>
          </a:p>
          <a:p>
            <a:pPr lvl="1" eaLnBrk="1" hangingPunct="1"/>
            <a:r>
              <a:rPr lang="en-US" dirty="0" err="1" smtClean="0">
                <a:solidFill>
                  <a:srgbClr val="31CD31"/>
                </a:solidFill>
              </a:rPr>
              <a:t>Falhas</a:t>
            </a:r>
            <a:r>
              <a:rPr lang="en-US" dirty="0" smtClean="0">
                <a:solidFill>
                  <a:srgbClr val="31CD31"/>
                </a:solidFill>
              </a:rPr>
              <a:t> de </a:t>
            </a:r>
            <a:r>
              <a:rPr lang="en-US" dirty="0" err="1" smtClean="0">
                <a:solidFill>
                  <a:srgbClr val="31CD31"/>
                </a:solidFill>
              </a:rPr>
              <a:t>taludes</a:t>
            </a:r>
            <a:endParaRPr lang="en-US" dirty="0" smtClean="0">
              <a:solidFill>
                <a:srgbClr val="31CD31"/>
              </a:solidFill>
            </a:endParaRPr>
          </a:p>
          <a:p>
            <a:pPr eaLnBrk="1" hangingPunct="1"/>
            <a:endParaRPr lang="en-US" dirty="0" smtClean="0"/>
          </a:p>
          <a:p>
            <a:pPr lvl="1" eaLnBrk="1" hangingPunct="1"/>
            <a:endParaRPr lang="en-US" dirty="0" smtClean="0"/>
          </a:p>
        </p:txBody>
      </p:sp>
      <p:pic>
        <p:nvPicPr>
          <p:cNvPr id="55301" name="Picture 5" descr="DCP_0125"/>
          <p:cNvPicPr>
            <a:picLocks noChangeAspect="1" noChangeArrowheads="1"/>
          </p:cNvPicPr>
          <p:nvPr/>
        </p:nvPicPr>
        <p:blipFill>
          <a:blip r:embed="rId4" cstate="print">
            <a:lum bright="6000" contrast="42000"/>
          </a:blip>
          <a:srcRect/>
          <a:stretch>
            <a:fillRect/>
          </a:stretch>
        </p:blipFill>
        <p:spPr bwMode="auto">
          <a:xfrm>
            <a:off x="4724400" y="533400"/>
            <a:ext cx="4267200" cy="2857500"/>
          </a:xfrm>
          <a:prstGeom prst="rect">
            <a:avLst/>
          </a:prstGeom>
          <a:noFill/>
          <a:ln w="9525">
            <a:noFill/>
            <a:miter lim="800000"/>
            <a:headEnd/>
            <a:tailEnd/>
          </a:ln>
        </p:spPr>
      </p:pic>
      <p:pic>
        <p:nvPicPr>
          <p:cNvPr id="55302" name="Picture 6" descr="mdf12333"/>
          <p:cNvPicPr>
            <a:picLocks noChangeAspect="1" noChangeArrowheads="1"/>
          </p:cNvPicPr>
          <p:nvPr/>
        </p:nvPicPr>
        <p:blipFill>
          <a:blip r:embed="rId5" cstate="print">
            <a:lum bright="6000" contrast="18000"/>
          </a:blip>
          <a:srcRect/>
          <a:stretch>
            <a:fillRect/>
          </a:stretch>
        </p:blipFill>
        <p:spPr bwMode="auto">
          <a:xfrm>
            <a:off x="1295400" y="3962400"/>
            <a:ext cx="3308350" cy="2232997"/>
          </a:xfrm>
          <a:prstGeom prst="rect">
            <a:avLst/>
          </a:prstGeom>
          <a:noFill/>
          <a:ln w="9525">
            <a:noFill/>
            <a:miter lim="800000"/>
            <a:headEnd/>
            <a:tailEnd/>
          </a:ln>
        </p:spPr>
      </p:pic>
      <p:sp>
        <p:nvSpPr>
          <p:cNvPr id="55303" name="Text Box 7"/>
          <p:cNvSpPr txBox="1">
            <a:spLocks noChangeArrowheads="1"/>
          </p:cNvSpPr>
          <p:nvPr/>
        </p:nvSpPr>
        <p:spPr bwMode="auto">
          <a:xfrm>
            <a:off x="2057400" y="3351213"/>
            <a:ext cx="7193346" cy="461665"/>
          </a:xfrm>
          <a:prstGeom prst="rect">
            <a:avLst/>
          </a:prstGeom>
          <a:noFill/>
          <a:ln w="12700" cap="sq">
            <a:noFill/>
            <a:miter lim="800000"/>
            <a:headEnd type="none" w="sm" len="sm"/>
            <a:tailEnd type="none" w="sm" len="sm"/>
          </a:ln>
        </p:spPr>
        <p:txBody>
          <a:bodyPr wrap="none">
            <a:spAutoFit/>
          </a:bodyPr>
          <a:lstStyle/>
          <a:p>
            <a:r>
              <a:rPr lang="en-US" sz="2400" dirty="0" smtClean="0"/>
              <a:t>Vales de </a:t>
            </a:r>
            <a:r>
              <a:rPr lang="en-US" sz="2400" dirty="0" err="1" smtClean="0"/>
              <a:t>aluvião</a:t>
            </a:r>
            <a:r>
              <a:rPr lang="en-US" sz="2400" dirty="0" smtClean="0"/>
              <a:t> </a:t>
            </a:r>
            <a:r>
              <a:rPr lang="en-US" sz="2400" dirty="0" err="1" smtClean="0"/>
              <a:t>muitas</a:t>
            </a:r>
            <a:r>
              <a:rPr lang="en-US" sz="2400" dirty="0" smtClean="0"/>
              <a:t> </a:t>
            </a:r>
            <a:r>
              <a:rPr lang="en-US" sz="2400" dirty="0" err="1" smtClean="0"/>
              <a:t>vezes</a:t>
            </a:r>
            <a:r>
              <a:rPr lang="en-US" sz="2400" dirty="0" smtClean="0"/>
              <a:t> </a:t>
            </a:r>
            <a:r>
              <a:rPr lang="en-US" sz="2400" dirty="0" err="1" smtClean="0"/>
              <a:t>envolvem</a:t>
            </a:r>
            <a:r>
              <a:rPr lang="en-US" sz="2400" dirty="0" smtClean="0"/>
              <a:t> </a:t>
            </a:r>
            <a:r>
              <a:rPr lang="en-US" sz="2400" dirty="0" err="1" smtClean="0"/>
              <a:t>liquefação</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 y="-152400"/>
            <a:ext cx="4953000" cy="1143000"/>
          </a:xfrm>
        </p:spPr>
        <p:txBody>
          <a:bodyPr/>
          <a:lstStyle/>
          <a:p>
            <a:pPr eaLnBrk="1" hangingPunct="1"/>
            <a:r>
              <a:rPr lang="en-US" sz="3200" dirty="0" err="1" smtClean="0"/>
              <a:t>Efeitos</a:t>
            </a:r>
            <a:r>
              <a:rPr lang="en-US" sz="3200" dirty="0" smtClean="0"/>
              <a:t> de </a:t>
            </a:r>
            <a:r>
              <a:rPr lang="en-US" sz="3200" dirty="0" err="1"/>
              <a:t>T</a:t>
            </a:r>
            <a:r>
              <a:rPr lang="en-US" sz="3200" dirty="0" err="1" smtClean="0"/>
              <a:t>erremotos</a:t>
            </a:r>
            <a:endParaRPr lang="en-US" sz="3200" dirty="0" smtClean="0"/>
          </a:p>
        </p:txBody>
      </p:sp>
      <p:sp>
        <p:nvSpPr>
          <p:cNvPr id="57347" name="Rectangle 3"/>
          <p:cNvSpPr>
            <a:spLocks noGrp="1" noChangeArrowheads="1"/>
          </p:cNvSpPr>
          <p:nvPr>
            <p:ph type="body" idx="1"/>
          </p:nvPr>
        </p:nvSpPr>
        <p:spPr>
          <a:xfrm>
            <a:off x="304800" y="990600"/>
            <a:ext cx="5105400" cy="2819400"/>
          </a:xfrm>
        </p:spPr>
        <p:txBody>
          <a:bodyPr/>
          <a:lstStyle/>
          <a:p>
            <a:pPr eaLnBrk="1" hangingPunct="1">
              <a:defRPr/>
            </a:pPr>
            <a:r>
              <a:rPr lang="en-US" sz="2800" dirty="0" err="1" smtClean="0">
                <a:solidFill>
                  <a:schemeClr val="accent2"/>
                </a:solidFill>
              </a:rPr>
              <a:t>Liquefação</a:t>
            </a:r>
            <a:endParaRPr lang="en-US" sz="2800" dirty="0" smtClean="0">
              <a:solidFill>
                <a:schemeClr val="accent2"/>
              </a:solidFill>
            </a:endParaRPr>
          </a:p>
          <a:p>
            <a:pPr marL="468313" lvl="1" eaLnBrk="1" hangingPunct="1">
              <a:defRPr/>
            </a:pPr>
            <a:r>
              <a:rPr lang="en-US" dirty="0" err="1" smtClean="0">
                <a:solidFill>
                  <a:schemeClr val="accent3">
                    <a:lumMod val="75000"/>
                  </a:schemeClr>
                </a:solidFill>
              </a:rPr>
              <a:t>Borbulhamento</a:t>
            </a:r>
            <a:r>
              <a:rPr lang="en-US" dirty="0" smtClean="0">
                <a:solidFill>
                  <a:schemeClr val="accent3">
                    <a:lumMod val="75000"/>
                  </a:schemeClr>
                </a:solidFill>
              </a:rPr>
              <a:t> de </a:t>
            </a:r>
            <a:r>
              <a:rPr lang="en-US" dirty="0" err="1" smtClean="0">
                <a:solidFill>
                  <a:schemeClr val="accent3">
                    <a:lumMod val="75000"/>
                  </a:schemeClr>
                </a:solidFill>
              </a:rPr>
              <a:t>areias</a:t>
            </a:r>
            <a:endParaRPr lang="en-US" dirty="0" smtClean="0">
              <a:solidFill>
                <a:schemeClr val="accent3">
                  <a:lumMod val="75000"/>
                </a:schemeClr>
              </a:solidFill>
            </a:endParaRPr>
          </a:p>
          <a:p>
            <a:pPr marL="468313" lvl="1" eaLnBrk="1" hangingPunct="1">
              <a:defRPr/>
            </a:pPr>
            <a:r>
              <a:rPr lang="en-US" dirty="0" err="1" smtClean="0">
                <a:solidFill>
                  <a:schemeClr val="accent3">
                    <a:lumMod val="75000"/>
                  </a:schemeClr>
                </a:solidFill>
              </a:rPr>
              <a:t>Recalque</a:t>
            </a:r>
            <a:r>
              <a:rPr lang="en-US" dirty="0" smtClean="0">
                <a:solidFill>
                  <a:schemeClr val="accent3">
                    <a:lumMod val="75000"/>
                  </a:schemeClr>
                </a:solidFill>
              </a:rPr>
              <a:t> </a:t>
            </a:r>
          </a:p>
          <a:p>
            <a:pPr marL="468313" lvl="1" eaLnBrk="1" hangingPunct="1">
              <a:defRPr/>
            </a:pPr>
            <a:r>
              <a:rPr lang="en-US" dirty="0" err="1" smtClean="0">
                <a:solidFill>
                  <a:srgbClr val="31CD31"/>
                </a:solidFill>
              </a:rPr>
              <a:t>Falha</a:t>
            </a:r>
            <a:r>
              <a:rPr lang="en-US" dirty="0" smtClean="0">
                <a:solidFill>
                  <a:srgbClr val="31CD31"/>
                </a:solidFill>
              </a:rPr>
              <a:t> de </a:t>
            </a:r>
            <a:r>
              <a:rPr lang="en-US" dirty="0" err="1" smtClean="0">
                <a:solidFill>
                  <a:srgbClr val="31CD31"/>
                </a:solidFill>
              </a:rPr>
              <a:t>Taludes</a:t>
            </a:r>
            <a:endParaRPr lang="en-US" dirty="0" smtClean="0">
              <a:solidFill>
                <a:srgbClr val="31CD31"/>
              </a:solidFill>
            </a:endParaRPr>
          </a:p>
          <a:p>
            <a:pPr eaLnBrk="1" hangingPunct="1">
              <a:defRPr/>
            </a:pPr>
            <a:endParaRPr lang="en-US" dirty="0" smtClean="0"/>
          </a:p>
          <a:p>
            <a:pPr lvl="1" eaLnBrk="1" hangingPunct="1">
              <a:defRPr/>
            </a:pPr>
            <a:endParaRPr lang="en-US" dirty="0" smtClean="0"/>
          </a:p>
        </p:txBody>
      </p:sp>
      <p:pic>
        <p:nvPicPr>
          <p:cNvPr id="56324" name="Picture 4" descr="Alaska64landslideintowater"/>
          <p:cNvPicPr>
            <a:picLocks noChangeAspect="1" noChangeArrowheads="1"/>
          </p:cNvPicPr>
          <p:nvPr/>
        </p:nvPicPr>
        <p:blipFill>
          <a:blip r:embed="rId3" cstate="print">
            <a:lum bright="18000" contrast="24000"/>
          </a:blip>
          <a:srcRect/>
          <a:stretch>
            <a:fillRect/>
          </a:stretch>
        </p:blipFill>
        <p:spPr bwMode="auto">
          <a:xfrm>
            <a:off x="4858987" y="211777"/>
            <a:ext cx="4191000" cy="2811463"/>
          </a:xfrm>
          <a:prstGeom prst="rect">
            <a:avLst/>
          </a:prstGeom>
          <a:noFill/>
          <a:ln w="9525">
            <a:noFill/>
            <a:miter lim="800000"/>
            <a:headEnd/>
            <a:tailEnd/>
          </a:ln>
        </p:spPr>
      </p:pic>
      <p:pic>
        <p:nvPicPr>
          <p:cNvPr id="56326" name="Picture 6" descr="Liquefaction_sanfernandodamairview32"/>
          <p:cNvPicPr>
            <a:picLocks noChangeAspect="1" noChangeArrowheads="1"/>
          </p:cNvPicPr>
          <p:nvPr/>
        </p:nvPicPr>
        <p:blipFill>
          <a:blip r:embed="rId4" cstate="print"/>
          <a:srcRect r="3999" b="6662"/>
          <a:stretch>
            <a:fillRect/>
          </a:stretch>
        </p:blipFill>
        <p:spPr bwMode="auto">
          <a:xfrm>
            <a:off x="3276600" y="3733800"/>
            <a:ext cx="3657600" cy="2446337"/>
          </a:xfrm>
          <a:prstGeom prst="rect">
            <a:avLst/>
          </a:prstGeom>
          <a:noFill/>
          <a:ln w="9525">
            <a:noFill/>
            <a:miter lim="800000"/>
            <a:headEnd/>
            <a:tailEnd/>
          </a:ln>
        </p:spPr>
      </p:pic>
      <p:pic>
        <p:nvPicPr>
          <p:cNvPr id="56327" name="Picture 7" descr="DCP_0134"/>
          <p:cNvPicPr>
            <a:picLocks noChangeAspect="1" noChangeArrowheads="1"/>
          </p:cNvPicPr>
          <p:nvPr/>
        </p:nvPicPr>
        <p:blipFill>
          <a:blip r:embed="rId5" cstate="print">
            <a:lum bright="-12000" contrast="54000"/>
          </a:blip>
          <a:srcRect l="11111"/>
          <a:stretch>
            <a:fillRect/>
          </a:stretch>
        </p:blipFill>
        <p:spPr bwMode="auto">
          <a:xfrm>
            <a:off x="1828800" y="3048000"/>
            <a:ext cx="2341678" cy="1752600"/>
          </a:xfrm>
          <a:prstGeom prst="rect">
            <a:avLst/>
          </a:prstGeom>
          <a:noFill/>
          <a:ln w="9525">
            <a:noFill/>
            <a:miter lim="800000"/>
            <a:headEnd/>
            <a:tailEnd/>
          </a:ln>
        </p:spPr>
      </p:pic>
      <p:pic>
        <p:nvPicPr>
          <p:cNvPr id="56328" name="Picture 8" descr="DCP_0109"/>
          <p:cNvPicPr>
            <a:picLocks noChangeAspect="1" noChangeArrowheads="1"/>
          </p:cNvPicPr>
          <p:nvPr/>
        </p:nvPicPr>
        <p:blipFill>
          <a:blip r:embed="rId6" cstate="print">
            <a:lum bright="-6000" contrast="66000"/>
          </a:blip>
          <a:srcRect/>
          <a:stretch>
            <a:fillRect/>
          </a:stretch>
        </p:blipFill>
        <p:spPr bwMode="auto">
          <a:xfrm>
            <a:off x="381000" y="4419600"/>
            <a:ext cx="2697163" cy="1800225"/>
          </a:xfrm>
          <a:prstGeom prst="rect">
            <a:avLst/>
          </a:prstGeom>
          <a:noFill/>
          <a:ln w="9525">
            <a:noFill/>
            <a:miter lim="800000"/>
            <a:headEnd/>
            <a:tailEnd/>
          </a:ln>
        </p:spPr>
      </p:pic>
      <p:pic>
        <p:nvPicPr>
          <p:cNvPr id="56325" name="Picture 5" descr="sheffielddam12Failure1925"/>
          <p:cNvPicPr>
            <a:picLocks noChangeAspect="1" noChangeArrowheads="1"/>
          </p:cNvPicPr>
          <p:nvPr/>
        </p:nvPicPr>
        <p:blipFill>
          <a:blip r:embed="rId7" cstate="print"/>
          <a:srcRect r="3717" b="8093"/>
          <a:stretch>
            <a:fillRect/>
          </a:stretch>
        </p:blipFill>
        <p:spPr bwMode="auto">
          <a:xfrm>
            <a:off x="6400800" y="3124200"/>
            <a:ext cx="2590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err="1" smtClean="0"/>
              <a:t>Mecanismo</a:t>
            </a:r>
            <a:r>
              <a:rPr lang="en-US" dirty="0" smtClean="0"/>
              <a:t> de </a:t>
            </a:r>
            <a:r>
              <a:rPr lang="en-US" dirty="0" err="1" smtClean="0"/>
              <a:t>Falha</a:t>
            </a:r>
            <a:r>
              <a:rPr lang="en-US" dirty="0" smtClean="0"/>
              <a:t> </a:t>
            </a:r>
            <a:r>
              <a:rPr lang="en-US" dirty="0" err="1" smtClean="0"/>
              <a:t>Sísmica</a:t>
            </a:r>
            <a:endParaRPr lang="en-US" dirty="0" smtClean="0"/>
          </a:p>
        </p:txBody>
      </p:sp>
      <p:sp>
        <p:nvSpPr>
          <p:cNvPr id="23555" name="Rectangle 3"/>
          <p:cNvSpPr>
            <a:spLocks noGrp="1" noChangeArrowheads="1"/>
          </p:cNvSpPr>
          <p:nvPr>
            <p:ph type="body" idx="1"/>
          </p:nvPr>
        </p:nvSpPr>
        <p:spPr>
          <a:xfrm>
            <a:off x="404813" y="1460500"/>
            <a:ext cx="8234362" cy="4716463"/>
          </a:xfrm>
        </p:spPr>
        <p:txBody>
          <a:bodyPr/>
          <a:lstStyle/>
          <a:p>
            <a:pPr>
              <a:buFontTx/>
              <a:buNone/>
            </a:pPr>
            <a:endParaRPr lang="en-US" smtClean="0"/>
          </a:p>
          <a:p>
            <a:endParaRPr lang="en-US" sz="3600" smtClean="0"/>
          </a:p>
          <a:p>
            <a:pPr>
              <a:buFontTx/>
              <a:buNone/>
            </a:pPr>
            <a:r>
              <a:rPr lang="en-US" smtClean="0"/>
              <a:t> </a:t>
            </a:r>
          </a:p>
        </p:txBody>
      </p:sp>
      <p:pic>
        <p:nvPicPr>
          <p:cNvPr id="23556" name="Picture 4"/>
          <p:cNvPicPr>
            <a:picLocks noChangeAspect="1" noChangeArrowheads="1"/>
          </p:cNvPicPr>
          <p:nvPr/>
        </p:nvPicPr>
        <p:blipFill>
          <a:blip r:embed="rId3" cstate="print"/>
          <a:srcRect/>
          <a:stretch>
            <a:fillRect/>
          </a:stretch>
        </p:blipFill>
        <p:spPr bwMode="auto">
          <a:xfrm>
            <a:off x="161925" y="1833563"/>
            <a:ext cx="8831263" cy="36385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 y="-152400"/>
            <a:ext cx="4953000" cy="1143000"/>
          </a:xfrm>
        </p:spPr>
        <p:txBody>
          <a:bodyPr/>
          <a:lstStyle/>
          <a:p>
            <a:pPr eaLnBrk="1" hangingPunct="1"/>
            <a:r>
              <a:rPr lang="en-US" sz="3200" dirty="0" err="1" smtClean="0"/>
              <a:t>Efeitos</a:t>
            </a:r>
            <a:r>
              <a:rPr lang="en-US" sz="3200" dirty="0" smtClean="0"/>
              <a:t> do </a:t>
            </a:r>
            <a:r>
              <a:rPr lang="en-US" sz="3200" dirty="0" err="1" smtClean="0"/>
              <a:t>Terremoto</a:t>
            </a:r>
            <a:endParaRPr lang="en-US" sz="3200" dirty="0" smtClean="0"/>
          </a:p>
        </p:txBody>
      </p:sp>
      <p:sp>
        <p:nvSpPr>
          <p:cNvPr id="57347" name="Rectangle 3"/>
          <p:cNvSpPr>
            <a:spLocks noGrp="1" noChangeArrowheads="1"/>
          </p:cNvSpPr>
          <p:nvPr>
            <p:ph type="body" idx="1"/>
          </p:nvPr>
        </p:nvSpPr>
        <p:spPr>
          <a:xfrm>
            <a:off x="304800" y="838200"/>
            <a:ext cx="6705600" cy="1066800"/>
          </a:xfrm>
        </p:spPr>
        <p:txBody>
          <a:bodyPr/>
          <a:lstStyle/>
          <a:p>
            <a:pPr eaLnBrk="1" hangingPunct="1"/>
            <a:r>
              <a:rPr lang="en-US" sz="2800" dirty="0" err="1" smtClean="0">
                <a:solidFill>
                  <a:schemeClr val="accent2"/>
                </a:solidFill>
              </a:rPr>
              <a:t>Deslocamento</a:t>
            </a:r>
            <a:r>
              <a:rPr lang="en-US" sz="2800" dirty="0" smtClean="0">
                <a:solidFill>
                  <a:schemeClr val="accent2"/>
                </a:solidFill>
              </a:rPr>
              <a:t> Permanente do Solo </a:t>
            </a:r>
            <a:endParaRPr lang="en-US" dirty="0" smtClean="0"/>
          </a:p>
          <a:p>
            <a:pPr eaLnBrk="1" hangingPunct="1"/>
            <a:endParaRPr lang="en-US" dirty="0" smtClean="0"/>
          </a:p>
          <a:p>
            <a:pPr lvl="1" eaLnBrk="1" hangingPunct="1"/>
            <a:endParaRPr lang="en-US" dirty="0" smtClean="0"/>
          </a:p>
        </p:txBody>
      </p:sp>
      <p:pic>
        <p:nvPicPr>
          <p:cNvPr id="57348" name="Picture 4" descr="DCP_0271"/>
          <p:cNvPicPr>
            <a:picLocks noChangeAspect="1" noChangeArrowheads="1"/>
          </p:cNvPicPr>
          <p:nvPr/>
        </p:nvPicPr>
        <p:blipFill>
          <a:blip r:embed="rId3" cstate="print">
            <a:lum bright="18000" contrast="12000"/>
          </a:blip>
          <a:srcRect/>
          <a:stretch>
            <a:fillRect/>
          </a:stretch>
        </p:blipFill>
        <p:spPr bwMode="auto">
          <a:xfrm>
            <a:off x="1143000" y="1752600"/>
            <a:ext cx="2303463" cy="3476625"/>
          </a:xfrm>
          <a:prstGeom prst="rect">
            <a:avLst/>
          </a:prstGeom>
          <a:noFill/>
          <a:ln w="9525">
            <a:noFill/>
            <a:miter lim="800000"/>
            <a:headEnd/>
            <a:tailEnd/>
          </a:ln>
        </p:spPr>
      </p:pic>
      <p:pic>
        <p:nvPicPr>
          <p:cNvPr id="57349" name="Picture 5" descr="DCP_0274"/>
          <p:cNvPicPr>
            <a:picLocks noChangeAspect="1" noChangeArrowheads="1"/>
          </p:cNvPicPr>
          <p:nvPr/>
        </p:nvPicPr>
        <p:blipFill>
          <a:blip r:embed="rId4" cstate="print">
            <a:lum bright="24000" contrast="36000"/>
          </a:blip>
          <a:srcRect/>
          <a:stretch>
            <a:fillRect/>
          </a:stretch>
        </p:blipFill>
        <p:spPr bwMode="auto">
          <a:xfrm>
            <a:off x="3733800" y="2057400"/>
            <a:ext cx="4648200" cy="3078163"/>
          </a:xfrm>
          <a:prstGeom prst="rect">
            <a:avLst/>
          </a:prstGeom>
          <a:noFill/>
          <a:ln w="9525">
            <a:noFill/>
            <a:miter lim="800000"/>
            <a:headEnd/>
            <a:tailEnd/>
          </a:ln>
        </p:spPr>
      </p:pic>
      <p:sp>
        <p:nvSpPr>
          <p:cNvPr id="57350" name="Text Box 6"/>
          <p:cNvSpPr txBox="1">
            <a:spLocks noChangeArrowheads="1"/>
          </p:cNvSpPr>
          <p:nvPr/>
        </p:nvSpPr>
        <p:spPr bwMode="auto">
          <a:xfrm>
            <a:off x="0" y="5410200"/>
            <a:ext cx="7924800" cy="707886"/>
          </a:xfrm>
          <a:prstGeom prst="rect">
            <a:avLst/>
          </a:prstGeom>
          <a:noFill/>
          <a:ln w="12700" cap="sq">
            <a:noFill/>
            <a:miter lim="800000"/>
            <a:headEnd type="none" w="sm" len="sm"/>
            <a:tailEnd type="none" w="sm" len="sm"/>
          </a:ln>
        </p:spPr>
        <p:txBody>
          <a:bodyPr>
            <a:spAutoFit/>
          </a:bodyPr>
          <a:lstStyle/>
          <a:p>
            <a:r>
              <a:rPr lang="en-US" sz="2000" dirty="0" smtClean="0"/>
              <a:t>&gt;4.57 m de </a:t>
            </a:r>
            <a:r>
              <a:rPr lang="en-US" sz="2000" dirty="0" err="1" smtClean="0"/>
              <a:t>forças</a:t>
            </a:r>
            <a:r>
              <a:rPr lang="en-US" sz="2000" dirty="0" smtClean="0"/>
              <a:t> de </a:t>
            </a:r>
            <a:r>
              <a:rPr lang="en-US" sz="2000" dirty="0" err="1" smtClean="0"/>
              <a:t>falhas</a:t>
            </a:r>
            <a:r>
              <a:rPr lang="en-US" sz="2000" dirty="0" smtClean="0"/>
              <a:t> </a:t>
            </a:r>
            <a:r>
              <a:rPr lang="en-US" sz="2000" dirty="0" err="1" smtClean="0"/>
              <a:t>sísmicas</a:t>
            </a:r>
            <a:r>
              <a:rPr lang="en-US" sz="2000" dirty="0" smtClean="0"/>
              <a:t> </a:t>
            </a:r>
            <a:r>
              <a:rPr lang="en-US" sz="2000" dirty="0" err="1" smtClean="0"/>
              <a:t>criaram</a:t>
            </a:r>
            <a:r>
              <a:rPr lang="en-US" sz="2000" dirty="0" smtClean="0"/>
              <a:t> </a:t>
            </a:r>
            <a:r>
              <a:rPr lang="en-US" sz="2000" dirty="0" err="1" smtClean="0"/>
              <a:t>esta</a:t>
            </a:r>
            <a:r>
              <a:rPr lang="en-US" sz="2000" dirty="0" smtClean="0"/>
              <a:t> </a:t>
            </a:r>
            <a:r>
              <a:rPr lang="en-US" sz="2000" dirty="0" err="1" smtClean="0"/>
              <a:t>cachoeira</a:t>
            </a:r>
            <a:r>
              <a:rPr lang="en-US" sz="2000" dirty="0" smtClean="0"/>
              <a:t> e </a:t>
            </a:r>
            <a:r>
              <a:rPr lang="en-US" sz="2000" dirty="0" err="1" smtClean="0"/>
              <a:t>destruíram</a:t>
            </a:r>
            <a:r>
              <a:rPr lang="en-US" sz="2000" dirty="0" smtClean="0"/>
              <a:t> a </a:t>
            </a:r>
            <a:r>
              <a:rPr lang="en-US" sz="2000" dirty="0" err="1" smtClean="0"/>
              <a:t>ponte</a:t>
            </a:r>
            <a:r>
              <a:rPr lang="en-US" sz="2000" dirty="0" smtClean="0"/>
              <a:t> (</a:t>
            </a:r>
            <a:r>
              <a:rPr lang="en-US" sz="2000" dirty="0" err="1" smtClean="0"/>
              <a:t>Terremoto</a:t>
            </a:r>
            <a:r>
              <a:rPr lang="en-US" sz="2000" dirty="0" smtClean="0"/>
              <a:t> Chi Chi, </a:t>
            </a:r>
            <a:r>
              <a:rPr lang="en-US" sz="2000" dirty="0"/>
              <a:t>Taiwan, 1999)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152400"/>
            <a:ext cx="7772400" cy="1143000"/>
          </a:xfrm>
        </p:spPr>
        <p:txBody>
          <a:bodyPr/>
          <a:lstStyle/>
          <a:p>
            <a:pPr eaLnBrk="1" hangingPunct="1"/>
            <a:r>
              <a:rPr lang="en-US" sz="3200" dirty="0" err="1" smtClean="0"/>
              <a:t>Considerações</a:t>
            </a:r>
            <a:r>
              <a:rPr lang="en-US" sz="3200" dirty="0" smtClean="0"/>
              <a:t> </a:t>
            </a:r>
            <a:r>
              <a:rPr lang="en-US" sz="3200" dirty="0" err="1" smtClean="0"/>
              <a:t>Sísmicas</a:t>
            </a:r>
            <a:r>
              <a:rPr lang="en-US" sz="3200" dirty="0" smtClean="0"/>
              <a:t> no </a:t>
            </a:r>
            <a:r>
              <a:rPr lang="en-US" sz="3200" dirty="0" err="1" smtClean="0"/>
              <a:t>Projeto</a:t>
            </a:r>
            <a:r>
              <a:rPr lang="en-US" sz="3200" dirty="0" smtClean="0"/>
              <a:t> de </a:t>
            </a:r>
            <a:r>
              <a:rPr lang="en-US" sz="3200" dirty="0" err="1" smtClean="0"/>
              <a:t>Barragens</a:t>
            </a:r>
            <a:endParaRPr lang="en-US" sz="3200" dirty="0" smtClean="0"/>
          </a:p>
        </p:txBody>
      </p:sp>
      <p:pic>
        <p:nvPicPr>
          <p:cNvPr id="58371" name="Picture 3" descr="SevenOaksDam Status Update Diagram"/>
          <p:cNvPicPr>
            <a:picLocks noChangeAspect="1" noChangeArrowheads="1"/>
          </p:cNvPicPr>
          <p:nvPr/>
        </p:nvPicPr>
        <p:blipFill>
          <a:blip r:embed="rId3" cstate="print"/>
          <a:srcRect/>
          <a:stretch>
            <a:fillRect/>
          </a:stretch>
        </p:blipFill>
        <p:spPr bwMode="auto">
          <a:xfrm>
            <a:off x="52388" y="1219200"/>
            <a:ext cx="9091612" cy="3044825"/>
          </a:xfrm>
          <a:prstGeom prst="rect">
            <a:avLst/>
          </a:prstGeom>
          <a:noFill/>
          <a:ln w="9525">
            <a:noFill/>
            <a:miter lim="800000"/>
            <a:headEnd/>
            <a:tailEnd/>
          </a:ln>
        </p:spPr>
      </p:pic>
      <p:sp>
        <p:nvSpPr>
          <p:cNvPr id="58372" name="Rectangle 4"/>
          <p:cNvSpPr>
            <a:spLocks noChangeArrowheads="1"/>
          </p:cNvSpPr>
          <p:nvPr/>
        </p:nvSpPr>
        <p:spPr bwMode="auto">
          <a:xfrm>
            <a:off x="152400" y="4267200"/>
            <a:ext cx="8839200" cy="2923877"/>
          </a:xfrm>
          <a:prstGeom prst="rect">
            <a:avLst/>
          </a:prstGeom>
          <a:noFill/>
          <a:ln w="9525">
            <a:noFill/>
            <a:miter lim="800000"/>
            <a:headEnd/>
            <a:tailEnd/>
          </a:ln>
        </p:spPr>
        <p:txBody>
          <a:bodyPr>
            <a:spAutoFit/>
          </a:bodyPr>
          <a:lstStyle/>
          <a:p>
            <a:pPr marL="225425" indent="-225425">
              <a:spcBef>
                <a:spcPct val="20000"/>
              </a:spcBef>
              <a:buFont typeface="Wingdings" pitchFamily="2" charset="2"/>
              <a:buChar char="§"/>
            </a:pPr>
            <a:r>
              <a:rPr lang="en-US" sz="1600" dirty="0" err="1"/>
              <a:t>B</a:t>
            </a:r>
            <a:r>
              <a:rPr lang="en-US" sz="1600" dirty="0" err="1" smtClean="0"/>
              <a:t>orda</a:t>
            </a:r>
            <a:r>
              <a:rPr lang="en-US" sz="1600" dirty="0" smtClean="0"/>
              <a:t> </a:t>
            </a:r>
            <a:r>
              <a:rPr lang="en-US" sz="1600" dirty="0" err="1" smtClean="0"/>
              <a:t>livre</a:t>
            </a:r>
            <a:r>
              <a:rPr lang="en-US" sz="1600" dirty="0" smtClean="0"/>
              <a:t> </a:t>
            </a:r>
            <a:r>
              <a:rPr lang="en-US" sz="1600" dirty="0"/>
              <a:t>		</a:t>
            </a:r>
            <a:r>
              <a:rPr lang="en-US" sz="1600" dirty="0" err="1" smtClean="0"/>
              <a:t>projeto</a:t>
            </a:r>
            <a:r>
              <a:rPr lang="en-US" sz="1600" dirty="0" smtClean="0"/>
              <a:t> de </a:t>
            </a:r>
            <a:r>
              <a:rPr lang="en-US" sz="1600" dirty="0" err="1" smtClean="0"/>
              <a:t>reservatórios</a:t>
            </a:r>
            <a:r>
              <a:rPr lang="en-US" sz="1600" dirty="0" smtClean="0"/>
              <a:t>, </a:t>
            </a:r>
            <a:r>
              <a:rPr lang="en-US" sz="1600" dirty="0" err="1" smtClean="0"/>
              <a:t>análise</a:t>
            </a:r>
            <a:r>
              <a:rPr lang="en-US" sz="1600" dirty="0" smtClean="0"/>
              <a:t> -</a:t>
            </a:r>
            <a:r>
              <a:rPr lang="en-US" sz="1600" dirty="0"/>
              <a:t>&gt; </a:t>
            </a:r>
            <a:r>
              <a:rPr lang="en-US" sz="1600" dirty="0" err="1" smtClean="0"/>
              <a:t>geometria</a:t>
            </a:r>
            <a:r>
              <a:rPr lang="en-US" sz="1600" dirty="0" smtClean="0"/>
              <a:t> do </a:t>
            </a:r>
            <a:r>
              <a:rPr lang="en-US" sz="1600" dirty="0" err="1" smtClean="0"/>
              <a:t>projeto</a:t>
            </a:r>
            <a:endParaRPr lang="en-US" sz="1600" dirty="0"/>
          </a:p>
          <a:p>
            <a:pPr marL="225425" indent="-225425">
              <a:spcBef>
                <a:spcPct val="20000"/>
              </a:spcBef>
              <a:buFont typeface="Wingdings" pitchFamily="2" charset="2"/>
              <a:buChar char="§"/>
            </a:pPr>
            <a:r>
              <a:rPr lang="en-US" sz="1600" dirty="0" err="1" smtClean="0"/>
              <a:t>Proteção</a:t>
            </a:r>
            <a:r>
              <a:rPr lang="en-US" sz="1600" dirty="0" smtClean="0"/>
              <a:t> contra </a:t>
            </a:r>
            <a:r>
              <a:rPr lang="en-US" sz="1600" dirty="0" err="1" smtClean="0"/>
              <a:t>fissuras</a:t>
            </a:r>
            <a:r>
              <a:rPr lang="en-US" sz="1600" dirty="0" smtClean="0"/>
              <a:t> </a:t>
            </a:r>
            <a:r>
              <a:rPr lang="en-US" sz="1600" dirty="0"/>
              <a:t>	</a:t>
            </a:r>
            <a:r>
              <a:rPr lang="en-US" sz="1600" dirty="0" err="1" smtClean="0"/>
              <a:t>filtros</a:t>
            </a:r>
            <a:r>
              <a:rPr lang="en-US" sz="1600" dirty="0" smtClean="0"/>
              <a:t>, </a:t>
            </a:r>
            <a:r>
              <a:rPr lang="en-US" sz="1600" dirty="0" err="1" smtClean="0"/>
              <a:t>zonas</a:t>
            </a:r>
            <a:r>
              <a:rPr lang="en-US" sz="1600" dirty="0" smtClean="0"/>
              <a:t> de </a:t>
            </a:r>
            <a:r>
              <a:rPr lang="en-US" sz="1600" dirty="0" err="1" smtClean="0"/>
              <a:t>transição</a:t>
            </a:r>
            <a:r>
              <a:rPr lang="en-US" sz="1600" dirty="0" smtClean="0"/>
              <a:t>, </a:t>
            </a:r>
            <a:r>
              <a:rPr lang="en-US" sz="1600" dirty="0" err="1" smtClean="0"/>
              <a:t>drenos</a:t>
            </a:r>
            <a:r>
              <a:rPr lang="en-US" sz="1600" dirty="0" smtClean="0"/>
              <a:t>,  </a:t>
            </a:r>
            <a:r>
              <a:rPr lang="en-US" sz="1600" dirty="0" err="1" smtClean="0"/>
              <a:t>propriedades</a:t>
            </a:r>
            <a:r>
              <a:rPr lang="en-US" sz="1600" dirty="0" smtClean="0"/>
              <a:t> dos </a:t>
            </a:r>
            <a:r>
              <a:rPr lang="en-US" sz="1600" dirty="0" err="1" smtClean="0"/>
              <a:t>materiais</a:t>
            </a:r>
            <a:endParaRPr lang="en-US" sz="1600" dirty="0"/>
          </a:p>
          <a:p>
            <a:pPr marL="225425" indent="-225425">
              <a:spcBef>
                <a:spcPct val="20000"/>
              </a:spcBef>
              <a:buFont typeface="Wingdings" pitchFamily="2" charset="2"/>
              <a:buChar char="§"/>
            </a:pPr>
            <a:r>
              <a:rPr lang="en-US" sz="1600" dirty="0" err="1" smtClean="0"/>
              <a:t>Controle</a:t>
            </a:r>
            <a:r>
              <a:rPr lang="en-US" sz="1600" dirty="0" smtClean="0"/>
              <a:t> de </a:t>
            </a:r>
            <a:r>
              <a:rPr lang="en-US" sz="1600" dirty="0" err="1" smtClean="0"/>
              <a:t>Infiltração</a:t>
            </a:r>
            <a:r>
              <a:rPr lang="en-US" sz="1600" dirty="0" smtClean="0"/>
              <a:t> </a:t>
            </a:r>
            <a:r>
              <a:rPr lang="en-US" sz="1600" dirty="0"/>
              <a:t>	</a:t>
            </a:r>
            <a:r>
              <a:rPr lang="en-US" sz="1600" dirty="0" err="1" smtClean="0"/>
              <a:t>poços</a:t>
            </a:r>
            <a:r>
              <a:rPr lang="en-US" sz="1600" dirty="0" smtClean="0"/>
              <a:t> de </a:t>
            </a:r>
            <a:r>
              <a:rPr lang="en-US" sz="1600" dirty="0" err="1" smtClean="0"/>
              <a:t>alívio</a:t>
            </a:r>
            <a:r>
              <a:rPr lang="en-US" sz="1600" dirty="0" smtClean="0"/>
              <a:t>, </a:t>
            </a:r>
            <a:r>
              <a:rPr lang="en-US" sz="1600" dirty="0" err="1" smtClean="0"/>
              <a:t>buracos</a:t>
            </a:r>
            <a:r>
              <a:rPr lang="en-US" sz="1600" dirty="0" smtClean="0"/>
              <a:t> de </a:t>
            </a:r>
            <a:r>
              <a:rPr lang="en-US" sz="1600" dirty="0" err="1" smtClean="0"/>
              <a:t>descarga</a:t>
            </a:r>
            <a:r>
              <a:rPr lang="en-US" sz="1600" dirty="0" smtClean="0"/>
              <a:t> </a:t>
            </a:r>
            <a:r>
              <a:rPr lang="en-US" sz="1600" dirty="0" err="1" smtClean="0"/>
              <a:t>lenta</a:t>
            </a:r>
            <a:r>
              <a:rPr lang="en-US" sz="1600" dirty="0" smtClean="0"/>
              <a:t> (weep holes)</a:t>
            </a:r>
            <a:endParaRPr lang="en-US" sz="1600" dirty="0"/>
          </a:p>
          <a:p>
            <a:pPr marL="225425" indent="-225425">
              <a:spcBef>
                <a:spcPct val="20000"/>
              </a:spcBef>
              <a:buFont typeface="Wingdings" pitchFamily="2" charset="2"/>
              <a:buNone/>
            </a:pPr>
            <a:r>
              <a:rPr lang="en-US" sz="1600" dirty="0"/>
              <a:t>          </a:t>
            </a:r>
            <a:r>
              <a:rPr lang="en-US" sz="1600" dirty="0" err="1" smtClean="0"/>
              <a:t>pressão</a:t>
            </a:r>
            <a:r>
              <a:rPr lang="en-US" sz="1600" dirty="0" smtClean="0"/>
              <a:t> </a:t>
            </a:r>
            <a:r>
              <a:rPr lang="en-US" sz="1600" dirty="0" err="1" smtClean="0"/>
              <a:t>nos</a:t>
            </a:r>
            <a:r>
              <a:rPr lang="en-US" sz="1600" dirty="0" smtClean="0"/>
              <a:t> </a:t>
            </a:r>
            <a:r>
              <a:rPr lang="en-US" sz="1600" dirty="0" err="1" smtClean="0"/>
              <a:t>poros</a:t>
            </a:r>
            <a:endParaRPr lang="en-US" sz="1600" dirty="0"/>
          </a:p>
          <a:p>
            <a:pPr marL="225425" indent="-225425">
              <a:spcBef>
                <a:spcPct val="20000"/>
              </a:spcBef>
              <a:buFont typeface="Wingdings" pitchFamily="2" charset="2"/>
              <a:buChar char="§"/>
            </a:pPr>
            <a:r>
              <a:rPr lang="en-US" sz="1600" dirty="0" err="1" smtClean="0"/>
              <a:t>Estabilidade</a:t>
            </a:r>
            <a:r>
              <a:rPr lang="en-US" sz="1600" dirty="0" smtClean="0"/>
              <a:t> da </a:t>
            </a:r>
            <a:r>
              <a:rPr lang="en-US" sz="1600" dirty="0" err="1" smtClean="0"/>
              <a:t>fundação</a:t>
            </a:r>
            <a:r>
              <a:rPr lang="en-US" sz="1600" dirty="0" smtClean="0"/>
              <a:t>  </a:t>
            </a:r>
            <a:r>
              <a:rPr lang="en-US" sz="1600" dirty="0"/>
              <a:t>	</a:t>
            </a:r>
            <a:r>
              <a:rPr lang="en-US" sz="1600" dirty="0" err="1" smtClean="0"/>
              <a:t>assentamento</a:t>
            </a:r>
            <a:r>
              <a:rPr lang="en-US" sz="1600" dirty="0" smtClean="0"/>
              <a:t>, in loco: </a:t>
            </a:r>
            <a:r>
              <a:rPr lang="en-US" sz="1600" dirty="0" err="1" smtClean="0"/>
              <a:t>reposição</a:t>
            </a:r>
            <a:r>
              <a:rPr lang="en-US" sz="1600" dirty="0" smtClean="0"/>
              <a:t>, </a:t>
            </a:r>
            <a:r>
              <a:rPr lang="en-US" sz="1600" dirty="0" err="1" smtClean="0"/>
              <a:t>melhoras</a:t>
            </a:r>
            <a:endParaRPr lang="en-US" sz="1600" dirty="0"/>
          </a:p>
          <a:p>
            <a:pPr marL="225425" indent="-225425">
              <a:spcBef>
                <a:spcPct val="20000"/>
              </a:spcBef>
              <a:buFont typeface="Wingdings" pitchFamily="2" charset="2"/>
              <a:buChar char="§"/>
            </a:pPr>
            <a:r>
              <a:rPr lang="en-US" sz="1600" dirty="0" err="1" smtClean="0"/>
              <a:t>Estabilidade</a:t>
            </a:r>
            <a:r>
              <a:rPr lang="en-US" sz="1600" dirty="0" smtClean="0"/>
              <a:t> do </a:t>
            </a:r>
            <a:r>
              <a:rPr lang="en-US" sz="1600" dirty="0" err="1" smtClean="0"/>
              <a:t>Aterro</a:t>
            </a:r>
            <a:r>
              <a:rPr lang="en-US" sz="1600" dirty="0" smtClean="0"/>
              <a:t> </a:t>
            </a:r>
            <a:r>
              <a:rPr lang="en-US" sz="1600" dirty="0"/>
              <a:t>	</a:t>
            </a:r>
            <a:r>
              <a:rPr lang="en-US" sz="1600" dirty="0" err="1" smtClean="0"/>
              <a:t>deformação</a:t>
            </a:r>
            <a:r>
              <a:rPr lang="en-US" sz="1600" dirty="0" smtClean="0"/>
              <a:t> e </a:t>
            </a:r>
            <a:r>
              <a:rPr lang="en-US" sz="1600" dirty="0" err="1" smtClean="0"/>
              <a:t>propriedades</a:t>
            </a:r>
            <a:r>
              <a:rPr lang="en-US" sz="1600" dirty="0" smtClean="0"/>
              <a:t> </a:t>
            </a:r>
            <a:r>
              <a:rPr lang="en-US" sz="1600" dirty="0" err="1" smtClean="0"/>
              <a:t>dinâmicas</a:t>
            </a:r>
            <a:r>
              <a:rPr lang="en-US" sz="1600" dirty="0" smtClean="0"/>
              <a:t> de </a:t>
            </a:r>
            <a:r>
              <a:rPr lang="en-US" sz="1600" dirty="0" err="1" smtClean="0"/>
              <a:t>materiais</a:t>
            </a:r>
            <a:r>
              <a:rPr lang="en-US" sz="1600" dirty="0" smtClean="0"/>
              <a:t> </a:t>
            </a:r>
            <a:endParaRPr lang="en-US" sz="1600" dirty="0"/>
          </a:p>
          <a:p>
            <a:pPr marL="342900" indent="-342900">
              <a:spcBef>
                <a:spcPct val="20000"/>
              </a:spcBef>
              <a:buFont typeface="Wingdings" pitchFamily="2" charset="2"/>
              <a:buChar char="§"/>
            </a:pPr>
            <a:endParaRPr lang="en-US" sz="1600" dirty="0"/>
          </a:p>
          <a:p>
            <a:pPr marL="342900" indent="-342900">
              <a:spcBef>
                <a:spcPct val="20000"/>
              </a:spcBef>
              <a:buFont typeface="Wingdings" pitchFamily="2" charset="2"/>
              <a:buChar char="§"/>
            </a:pPr>
            <a:endParaRPr lang="en-US" sz="1600" dirty="0"/>
          </a:p>
          <a:p>
            <a:pPr marL="342900" indent="-342900">
              <a:spcBef>
                <a:spcPct val="20000"/>
              </a:spcBef>
              <a:buFont typeface="Wingdings" pitchFamily="2" charset="2"/>
              <a:buChar char="§"/>
            </a:pP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228600"/>
            <a:ext cx="7772400" cy="1143000"/>
          </a:xfrm>
        </p:spPr>
        <p:txBody>
          <a:bodyPr/>
          <a:lstStyle/>
          <a:p>
            <a:pPr eaLnBrk="1" hangingPunct="1"/>
            <a:r>
              <a:rPr lang="en-US" sz="3200" dirty="0" err="1" smtClean="0"/>
              <a:t>Modos</a:t>
            </a:r>
            <a:r>
              <a:rPr lang="en-US" sz="3200" dirty="0" smtClean="0"/>
              <a:t> de </a:t>
            </a:r>
            <a:r>
              <a:rPr lang="en-US" sz="3200" dirty="0" err="1" smtClean="0"/>
              <a:t>Falha</a:t>
            </a:r>
            <a:r>
              <a:rPr lang="en-US" sz="3200" dirty="0" smtClean="0"/>
              <a:t> </a:t>
            </a:r>
            <a:r>
              <a:rPr lang="en-US" sz="3200" dirty="0" err="1" smtClean="0"/>
              <a:t>Induzidos</a:t>
            </a:r>
            <a:r>
              <a:rPr lang="en-US" sz="3200" dirty="0" smtClean="0"/>
              <a:t> </a:t>
            </a:r>
            <a:r>
              <a:rPr lang="en-US" sz="3200" dirty="0" err="1" smtClean="0"/>
              <a:t>possivelmente</a:t>
            </a:r>
            <a:r>
              <a:rPr lang="en-US" sz="3200" dirty="0" smtClean="0"/>
              <a:t> </a:t>
            </a:r>
            <a:r>
              <a:rPr lang="en-US" sz="3200" dirty="0" err="1" smtClean="0"/>
              <a:t>por</a:t>
            </a:r>
            <a:r>
              <a:rPr lang="en-US" sz="3200" dirty="0" smtClean="0"/>
              <a:t> </a:t>
            </a:r>
            <a:r>
              <a:rPr lang="en-US" sz="3200" dirty="0" err="1" smtClean="0"/>
              <a:t>Terremotos</a:t>
            </a:r>
            <a:endParaRPr lang="en-US" sz="3200" dirty="0" smtClean="0"/>
          </a:p>
        </p:txBody>
      </p:sp>
      <p:sp>
        <p:nvSpPr>
          <p:cNvPr id="59395" name="Rectangle 3"/>
          <p:cNvSpPr>
            <a:spLocks noGrp="1" noChangeArrowheads="1"/>
          </p:cNvSpPr>
          <p:nvPr>
            <p:ph type="body" sz="half" idx="1"/>
          </p:nvPr>
        </p:nvSpPr>
        <p:spPr>
          <a:xfrm>
            <a:off x="381000" y="1295400"/>
            <a:ext cx="8458200" cy="4876800"/>
          </a:xfrm>
        </p:spPr>
        <p:txBody>
          <a:bodyPr/>
          <a:lstStyle/>
          <a:p>
            <a:pPr eaLnBrk="1" hangingPunct="1"/>
            <a:r>
              <a:rPr lang="en-US" sz="2200" dirty="0" err="1" smtClean="0">
                <a:solidFill>
                  <a:srgbClr val="0D12F1"/>
                </a:solidFill>
              </a:rPr>
              <a:t>Perturbação</a:t>
            </a:r>
            <a:r>
              <a:rPr lang="en-US" sz="2200" dirty="0" smtClean="0">
                <a:solidFill>
                  <a:srgbClr val="0D12F1"/>
                </a:solidFill>
              </a:rPr>
              <a:t> de </a:t>
            </a:r>
            <a:r>
              <a:rPr lang="en-US" sz="2200" dirty="0" err="1" smtClean="0">
                <a:solidFill>
                  <a:srgbClr val="0D12F1"/>
                </a:solidFill>
              </a:rPr>
              <a:t>barragem</a:t>
            </a:r>
            <a:r>
              <a:rPr lang="en-US" sz="2200" dirty="0" smtClean="0">
                <a:solidFill>
                  <a:srgbClr val="0D12F1"/>
                </a:solidFill>
              </a:rPr>
              <a:t>/</a:t>
            </a:r>
            <a:r>
              <a:rPr lang="en-US" sz="2200" dirty="0" err="1" smtClean="0">
                <a:solidFill>
                  <a:srgbClr val="0D12F1"/>
                </a:solidFill>
              </a:rPr>
              <a:t>dique</a:t>
            </a:r>
            <a:r>
              <a:rPr lang="en-US" sz="2200" dirty="0" smtClean="0">
                <a:solidFill>
                  <a:srgbClr val="0D12F1"/>
                </a:solidFill>
              </a:rPr>
              <a:t> </a:t>
            </a:r>
            <a:r>
              <a:rPr lang="en-US" sz="2200" dirty="0" err="1" smtClean="0">
                <a:solidFill>
                  <a:srgbClr val="0D12F1"/>
                </a:solidFill>
              </a:rPr>
              <a:t>pelo</a:t>
            </a:r>
            <a:r>
              <a:rPr lang="en-US" sz="2200" dirty="0" smtClean="0">
                <a:solidFill>
                  <a:srgbClr val="0D12F1"/>
                </a:solidFill>
              </a:rPr>
              <a:t> </a:t>
            </a:r>
            <a:r>
              <a:rPr lang="en-US" sz="2200" dirty="0" err="1" smtClean="0">
                <a:solidFill>
                  <a:srgbClr val="0D12F1"/>
                </a:solidFill>
              </a:rPr>
              <a:t>movimento</a:t>
            </a:r>
            <a:r>
              <a:rPr lang="en-US" sz="2200" dirty="0" smtClean="0">
                <a:solidFill>
                  <a:srgbClr val="0D12F1"/>
                </a:solidFill>
              </a:rPr>
              <a:t> de </a:t>
            </a:r>
            <a:r>
              <a:rPr lang="en-US" sz="2200" dirty="0" err="1" smtClean="0">
                <a:solidFill>
                  <a:srgbClr val="0D12F1"/>
                </a:solidFill>
              </a:rPr>
              <a:t>falhas</a:t>
            </a:r>
            <a:r>
              <a:rPr lang="en-US" sz="2200" dirty="0" smtClean="0">
                <a:solidFill>
                  <a:srgbClr val="0D12F1"/>
                </a:solidFill>
              </a:rPr>
              <a:t> </a:t>
            </a:r>
            <a:r>
              <a:rPr lang="en-US" sz="2200" dirty="0" err="1" smtClean="0">
                <a:solidFill>
                  <a:srgbClr val="0D12F1"/>
                </a:solidFill>
              </a:rPr>
              <a:t>tectônicas</a:t>
            </a:r>
            <a:r>
              <a:rPr lang="en-US" sz="2200" dirty="0" smtClean="0">
                <a:solidFill>
                  <a:srgbClr val="0D12F1"/>
                </a:solidFill>
              </a:rPr>
              <a:t> </a:t>
            </a:r>
            <a:r>
              <a:rPr lang="en-US" sz="2200" dirty="0" err="1" smtClean="0">
                <a:solidFill>
                  <a:srgbClr val="0D12F1"/>
                </a:solidFill>
              </a:rPr>
              <a:t>na</a:t>
            </a:r>
            <a:r>
              <a:rPr lang="en-US" sz="2200" dirty="0" smtClean="0">
                <a:solidFill>
                  <a:srgbClr val="0D12F1"/>
                </a:solidFill>
              </a:rPr>
              <a:t> </a:t>
            </a:r>
            <a:r>
              <a:rPr lang="en-US" sz="2200" dirty="0" err="1" smtClean="0">
                <a:solidFill>
                  <a:srgbClr val="0D12F1"/>
                </a:solidFill>
              </a:rPr>
              <a:t>fundação</a:t>
            </a:r>
            <a:endParaRPr lang="en-US" sz="2200" dirty="0" smtClean="0">
              <a:solidFill>
                <a:srgbClr val="0D12F1"/>
              </a:solidFill>
            </a:endParaRPr>
          </a:p>
          <a:p>
            <a:pPr eaLnBrk="1" hangingPunct="1"/>
            <a:r>
              <a:rPr lang="en-US" sz="2200" dirty="0" err="1" smtClean="0">
                <a:solidFill>
                  <a:srgbClr val="0D12F1"/>
                </a:solidFill>
              </a:rPr>
              <a:t>Perda</a:t>
            </a:r>
            <a:r>
              <a:rPr lang="en-US" sz="2200" dirty="0" smtClean="0">
                <a:solidFill>
                  <a:srgbClr val="0D12F1"/>
                </a:solidFill>
              </a:rPr>
              <a:t> de </a:t>
            </a:r>
            <a:r>
              <a:rPr lang="en-US" sz="2200" dirty="0" err="1" smtClean="0">
                <a:solidFill>
                  <a:srgbClr val="0D12F1"/>
                </a:solidFill>
              </a:rPr>
              <a:t>borda</a:t>
            </a:r>
            <a:r>
              <a:rPr lang="en-US" sz="2200" dirty="0" smtClean="0">
                <a:solidFill>
                  <a:srgbClr val="0D12F1"/>
                </a:solidFill>
              </a:rPr>
              <a:t> </a:t>
            </a:r>
            <a:r>
              <a:rPr lang="en-US" sz="2200" dirty="0" err="1" smtClean="0">
                <a:solidFill>
                  <a:srgbClr val="0D12F1"/>
                </a:solidFill>
              </a:rPr>
              <a:t>livre</a:t>
            </a:r>
            <a:r>
              <a:rPr lang="en-US" sz="2200" dirty="0" smtClean="0">
                <a:solidFill>
                  <a:srgbClr val="0D12F1"/>
                </a:solidFill>
              </a:rPr>
              <a:t> </a:t>
            </a:r>
            <a:r>
              <a:rPr lang="en-US" sz="2200" dirty="0" err="1" smtClean="0">
                <a:solidFill>
                  <a:srgbClr val="0D12F1"/>
                </a:solidFill>
              </a:rPr>
              <a:t>devido</a:t>
            </a:r>
            <a:r>
              <a:rPr lang="en-US" sz="2200" dirty="0" smtClean="0">
                <a:solidFill>
                  <a:srgbClr val="0D12F1"/>
                </a:solidFill>
              </a:rPr>
              <a:t> a </a:t>
            </a:r>
            <a:r>
              <a:rPr lang="en-US" sz="2200" dirty="0" err="1" smtClean="0">
                <a:solidFill>
                  <a:srgbClr val="0D12F1"/>
                </a:solidFill>
              </a:rPr>
              <a:t>recalque</a:t>
            </a:r>
            <a:r>
              <a:rPr lang="en-US" sz="2200" dirty="0" smtClean="0">
                <a:solidFill>
                  <a:srgbClr val="0D12F1"/>
                </a:solidFill>
              </a:rPr>
              <a:t> </a:t>
            </a:r>
            <a:r>
              <a:rPr lang="en-US" sz="2200" dirty="0" err="1" smtClean="0">
                <a:solidFill>
                  <a:srgbClr val="0D12F1"/>
                </a:solidFill>
              </a:rPr>
              <a:t>ou</a:t>
            </a:r>
            <a:r>
              <a:rPr lang="en-US" sz="2200" dirty="0" smtClean="0">
                <a:solidFill>
                  <a:srgbClr val="0D12F1"/>
                </a:solidFill>
              </a:rPr>
              <a:t> </a:t>
            </a:r>
            <a:r>
              <a:rPr lang="en-US" sz="2200" dirty="0" err="1" smtClean="0">
                <a:solidFill>
                  <a:srgbClr val="0D12F1"/>
                </a:solidFill>
              </a:rPr>
              <a:t>movimentos</a:t>
            </a:r>
            <a:r>
              <a:rPr lang="en-US" sz="2200" dirty="0" smtClean="0">
                <a:solidFill>
                  <a:srgbClr val="0D12F1"/>
                </a:solidFill>
              </a:rPr>
              <a:t> </a:t>
            </a:r>
            <a:r>
              <a:rPr lang="en-US" sz="2200" dirty="0" err="1" smtClean="0">
                <a:solidFill>
                  <a:srgbClr val="0D12F1"/>
                </a:solidFill>
              </a:rPr>
              <a:t>tectônicos</a:t>
            </a:r>
            <a:r>
              <a:rPr lang="en-US" sz="2200" dirty="0" smtClean="0">
                <a:solidFill>
                  <a:srgbClr val="0D12F1"/>
                </a:solidFill>
              </a:rPr>
              <a:t> </a:t>
            </a:r>
            <a:r>
              <a:rPr lang="en-US" sz="2200" dirty="0" err="1" smtClean="0">
                <a:solidFill>
                  <a:srgbClr val="0D12F1"/>
                </a:solidFill>
              </a:rPr>
              <a:t>diferencias</a:t>
            </a:r>
            <a:r>
              <a:rPr lang="en-US" sz="2200" dirty="0" smtClean="0">
                <a:solidFill>
                  <a:srgbClr val="0D12F1"/>
                </a:solidFill>
              </a:rPr>
              <a:t> do solo</a:t>
            </a:r>
          </a:p>
          <a:p>
            <a:pPr eaLnBrk="1" hangingPunct="1"/>
            <a:r>
              <a:rPr lang="en-US" sz="2200" dirty="0" err="1" smtClean="0">
                <a:solidFill>
                  <a:srgbClr val="0D12F1"/>
                </a:solidFill>
              </a:rPr>
              <a:t>Falhas</a:t>
            </a:r>
            <a:r>
              <a:rPr lang="en-US" sz="2200" dirty="0" smtClean="0">
                <a:solidFill>
                  <a:srgbClr val="0D12F1"/>
                </a:solidFill>
              </a:rPr>
              <a:t> </a:t>
            </a:r>
            <a:r>
              <a:rPr lang="en-US" sz="2200" dirty="0" err="1" smtClean="0">
                <a:solidFill>
                  <a:srgbClr val="0D12F1"/>
                </a:solidFill>
              </a:rPr>
              <a:t>em</a:t>
            </a:r>
            <a:r>
              <a:rPr lang="en-US" sz="2200" dirty="0" smtClean="0">
                <a:solidFill>
                  <a:srgbClr val="0D12F1"/>
                </a:solidFill>
              </a:rPr>
              <a:t> </a:t>
            </a:r>
            <a:r>
              <a:rPr lang="en-US" sz="2200" dirty="0" err="1" smtClean="0">
                <a:solidFill>
                  <a:srgbClr val="0D12F1"/>
                </a:solidFill>
              </a:rPr>
              <a:t>taludes</a:t>
            </a:r>
            <a:r>
              <a:rPr lang="en-US" sz="2200" dirty="0" smtClean="0">
                <a:solidFill>
                  <a:srgbClr val="0D12F1"/>
                </a:solidFill>
              </a:rPr>
              <a:t> </a:t>
            </a:r>
            <a:r>
              <a:rPr lang="en-US" sz="2200" dirty="0" err="1" smtClean="0">
                <a:solidFill>
                  <a:srgbClr val="0D12F1"/>
                </a:solidFill>
              </a:rPr>
              <a:t>induzidas</a:t>
            </a:r>
            <a:r>
              <a:rPr lang="en-US" sz="2200" dirty="0" smtClean="0">
                <a:solidFill>
                  <a:srgbClr val="0D12F1"/>
                </a:solidFill>
              </a:rPr>
              <a:t> </a:t>
            </a:r>
            <a:r>
              <a:rPr lang="en-US" sz="2200" dirty="0" err="1" smtClean="0">
                <a:solidFill>
                  <a:srgbClr val="0D12F1"/>
                </a:solidFill>
              </a:rPr>
              <a:t>por</a:t>
            </a:r>
            <a:r>
              <a:rPr lang="en-US" sz="2200" dirty="0" smtClean="0">
                <a:solidFill>
                  <a:srgbClr val="0D12F1"/>
                </a:solidFill>
              </a:rPr>
              <a:t> </a:t>
            </a:r>
            <a:r>
              <a:rPr lang="en-US" sz="2200" dirty="0" err="1" smtClean="0">
                <a:solidFill>
                  <a:srgbClr val="0D12F1"/>
                </a:solidFill>
              </a:rPr>
              <a:t>movimentos</a:t>
            </a:r>
            <a:r>
              <a:rPr lang="en-US" sz="2200" dirty="0" smtClean="0">
                <a:solidFill>
                  <a:srgbClr val="0D12F1"/>
                </a:solidFill>
              </a:rPr>
              <a:t> da solo</a:t>
            </a:r>
          </a:p>
          <a:p>
            <a:pPr eaLnBrk="1" hangingPunct="1"/>
            <a:r>
              <a:rPr lang="en-US" sz="2200" dirty="0" err="1" smtClean="0">
                <a:solidFill>
                  <a:srgbClr val="0D12F1"/>
                </a:solidFill>
              </a:rPr>
              <a:t>Deslizamento</a:t>
            </a:r>
            <a:r>
              <a:rPr lang="en-US" sz="2200" dirty="0" smtClean="0">
                <a:solidFill>
                  <a:srgbClr val="0D12F1"/>
                </a:solidFill>
              </a:rPr>
              <a:t> de </a:t>
            </a:r>
            <a:r>
              <a:rPr lang="en-US" sz="2200" dirty="0" err="1" smtClean="0">
                <a:solidFill>
                  <a:srgbClr val="0D12F1"/>
                </a:solidFill>
              </a:rPr>
              <a:t>barragem</a:t>
            </a:r>
            <a:r>
              <a:rPr lang="en-US" sz="2200" dirty="0" smtClean="0">
                <a:solidFill>
                  <a:srgbClr val="0D12F1"/>
                </a:solidFill>
              </a:rPr>
              <a:t>/</a:t>
            </a:r>
            <a:r>
              <a:rPr lang="en-US" sz="2200" dirty="0" err="1" smtClean="0">
                <a:solidFill>
                  <a:srgbClr val="0D12F1"/>
                </a:solidFill>
              </a:rPr>
              <a:t>dique</a:t>
            </a:r>
            <a:r>
              <a:rPr lang="en-US" sz="2200" dirty="0" smtClean="0">
                <a:solidFill>
                  <a:srgbClr val="0D12F1"/>
                </a:solidFill>
              </a:rPr>
              <a:t> </a:t>
            </a:r>
            <a:r>
              <a:rPr lang="en-US" sz="2200" dirty="0" err="1" smtClean="0">
                <a:solidFill>
                  <a:srgbClr val="0D12F1"/>
                </a:solidFill>
              </a:rPr>
              <a:t>sobre</a:t>
            </a:r>
            <a:r>
              <a:rPr lang="en-US" sz="2200" dirty="0" smtClean="0">
                <a:solidFill>
                  <a:srgbClr val="0D12F1"/>
                </a:solidFill>
              </a:rPr>
              <a:t> </a:t>
            </a:r>
            <a:r>
              <a:rPr lang="en-US" sz="2200" dirty="0" err="1" smtClean="0">
                <a:solidFill>
                  <a:srgbClr val="0D12F1"/>
                </a:solidFill>
              </a:rPr>
              <a:t>materiais</a:t>
            </a:r>
            <a:r>
              <a:rPr lang="en-US" sz="2200" dirty="0" smtClean="0">
                <a:solidFill>
                  <a:srgbClr val="0D12F1"/>
                </a:solidFill>
              </a:rPr>
              <a:t> </a:t>
            </a:r>
            <a:r>
              <a:rPr lang="en-US" sz="2200" dirty="0" err="1" smtClean="0">
                <a:solidFill>
                  <a:srgbClr val="0D12F1"/>
                </a:solidFill>
              </a:rPr>
              <a:t>fracos</a:t>
            </a:r>
            <a:r>
              <a:rPr lang="en-US" sz="2200" dirty="0" smtClean="0">
                <a:solidFill>
                  <a:srgbClr val="0D12F1"/>
                </a:solidFill>
              </a:rPr>
              <a:t> </a:t>
            </a:r>
            <a:r>
              <a:rPr lang="en-US" sz="2200" dirty="0" err="1" smtClean="0">
                <a:solidFill>
                  <a:srgbClr val="0D12F1"/>
                </a:solidFill>
              </a:rPr>
              <a:t>na</a:t>
            </a:r>
            <a:r>
              <a:rPr lang="en-US" sz="2200" dirty="0" smtClean="0">
                <a:solidFill>
                  <a:srgbClr val="0D12F1"/>
                </a:solidFill>
              </a:rPr>
              <a:t> </a:t>
            </a:r>
            <a:r>
              <a:rPr lang="en-US" sz="2200" dirty="0" err="1" smtClean="0">
                <a:solidFill>
                  <a:srgbClr val="0D12F1"/>
                </a:solidFill>
              </a:rPr>
              <a:t>fundação</a:t>
            </a:r>
            <a:endParaRPr lang="en-US" sz="2200" dirty="0" smtClean="0">
              <a:solidFill>
                <a:srgbClr val="0D12F1"/>
              </a:solidFill>
            </a:endParaRPr>
          </a:p>
          <a:p>
            <a:pPr eaLnBrk="1" hangingPunct="1"/>
            <a:r>
              <a:rPr lang="en-US" sz="2200" dirty="0" err="1" smtClean="0">
                <a:solidFill>
                  <a:srgbClr val="0D12F1"/>
                </a:solidFill>
              </a:rPr>
              <a:t>Falha</a:t>
            </a:r>
            <a:r>
              <a:rPr lang="en-US" sz="2200" dirty="0" smtClean="0">
                <a:solidFill>
                  <a:srgbClr val="0D12F1"/>
                </a:solidFill>
              </a:rPr>
              <a:t> </a:t>
            </a:r>
            <a:r>
              <a:rPr lang="en-US" sz="2200" dirty="0" err="1" smtClean="0">
                <a:solidFill>
                  <a:srgbClr val="0D12F1"/>
                </a:solidFill>
              </a:rPr>
              <a:t>por</a:t>
            </a:r>
            <a:r>
              <a:rPr lang="en-US" sz="2200" dirty="0" smtClean="0">
                <a:solidFill>
                  <a:srgbClr val="0D12F1"/>
                </a:solidFill>
              </a:rPr>
              <a:t> </a:t>
            </a:r>
            <a:r>
              <a:rPr lang="en-US" sz="2200" dirty="0" err="1" smtClean="0">
                <a:solidFill>
                  <a:srgbClr val="0D12F1"/>
                </a:solidFill>
              </a:rPr>
              <a:t>erosão</a:t>
            </a:r>
            <a:r>
              <a:rPr lang="en-US" sz="2200" dirty="0" smtClean="0">
                <a:solidFill>
                  <a:srgbClr val="0D12F1"/>
                </a:solidFill>
              </a:rPr>
              <a:t> tubular </a:t>
            </a:r>
            <a:r>
              <a:rPr lang="en-US" sz="2200" dirty="0" err="1" smtClean="0">
                <a:solidFill>
                  <a:srgbClr val="0D12F1"/>
                </a:solidFill>
              </a:rPr>
              <a:t>mediante</a:t>
            </a:r>
            <a:r>
              <a:rPr lang="en-US" sz="2200" dirty="0" smtClean="0">
                <a:solidFill>
                  <a:srgbClr val="0D12F1"/>
                </a:solidFill>
              </a:rPr>
              <a:t> </a:t>
            </a:r>
            <a:r>
              <a:rPr lang="en-US" sz="2200" dirty="0" err="1" smtClean="0">
                <a:solidFill>
                  <a:srgbClr val="0D12F1"/>
                </a:solidFill>
              </a:rPr>
              <a:t>fissuras</a:t>
            </a:r>
            <a:r>
              <a:rPr lang="en-US" sz="2200" dirty="0" smtClean="0">
                <a:solidFill>
                  <a:srgbClr val="0D12F1"/>
                </a:solidFill>
              </a:rPr>
              <a:t> </a:t>
            </a:r>
            <a:r>
              <a:rPr lang="en-US" sz="2200" dirty="0" err="1" smtClean="0">
                <a:solidFill>
                  <a:srgbClr val="0D12F1"/>
                </a:solidFill>
              </a:rPr>
              <a:t>induzidas</a:t>
            </a:r>
            <a:r>
              <a:rPr lang="en-US" sz="2200" dirty="0" smtClean="0">
                <a:solidFill>
                  <a:srgbClr val="0D12F1"/>
                </a:solidFill>
              </a:rPr>
              <a:t> </a:t>
            </a:r>
            <a:r>
              <a:rPr lang="en-US" sz="2200" dirty="0" err="1" smtClean="0">
                <a:solidFill>
                  <a:srgbClr val="0D12F1"/>
                </a:solidFill>
              </a:rPr>
              <a:t>por</a:t>
            </a:r>
            <a:r>
              <a:rPr lang="en-US" sz="2200" dirty="0" smtClean="0">
                <a:solidFill>
                  <a:srgbClr val="0D12F1"/>
                </a:solidFill>
              </a:rPr>
              <a:t> </a:t>
            </a:r>
            <a:r>
              <a:rPr lang="en-US" sz="2200" dirty="0" err="1" smtClean="0">
                <a:solidFill>
                  <a:srgbClr val="0D12F1"/>
                </a:solidFill>
              </a:rPr>
              <a:t>movimentos</a:t>
            </a:r>
            <a:r>
              <a:rPr lang="en-US" sz="2200" dirty="0" smtClean="0">
                <a:solidFill>
                  <a:srgbClr val="0D12F1"/>
                </a:solidFill>
              </a:rPr>
              <a:t> do solo</a:t>
            </a:r>
          </a:p>
          <a:p>
            <a:pPr eaLnBrk="1" hangingPunct="1"/>
            <a:r>
              <a:rPr lang="en-US" sz="2200" dirty="0" err="1" smtClean="0">
                <a:solidFill>
                  <a:srgbClr val="0D12F1"/>
                </a:solidFill>
              </a:rPr>
              <a:t>Galgamento</a:t>
            </a:r>
            <a:r>
              <a:rPr lang="en-US" sz="2200" dirty="0" smtClean="0">
                <a:solidFill>
                  <a:srgbClr val="0D12F1"/>
                </a:solidFill>
              </a:rPr>
              <a:t> de </a:t>
            </a:r>
            <a:r>
              <a:rPr lang="en-US" sz="2200" dirty="0" err="1" smtClean="0">
                <a:solidFill>
                  <a:srgbClr val="0D12F1"/>
                </a:solidFill>
              </a:rPr>
              <a:t>barragem</a:t>
            </a:r>
            <a:r>
              <a:rPr lang="en-US" sz="2200" dirty="0" smtClean="0">
                <a:solidFill>
                  <a:srgbClr val="0D12F1"/>
                </a:solidFill>
              </a:rPr>
              <a:t>/</a:t>
            </a:r>
            <a:r>
              <a:rPr lang="en-US" sz="2200" dirty="0" err="1" smtClean="0">
                <a:solidFill>
                  <a:srgbClr val="0D12F1"/>
                </a:solidFill>
              </a:rPr>
              <a:t>dique</a:t>
            </a:r>
            <a:r>
              <a:rPr lang="en-US" sz="2200" dirty="0" smtClean="0">
                <a:solidFill>
                  <a:srgbClr val="0D12F1"/>
                </a:solidFill>
              </a:rPr>
              <a:t> </a:t>
            </a:r>
            <a:r>
              <a:rPr lang="en-US" sz="2200" dirty="0" err="1" smtClean="0">
                <a:solidFill>
                  <a:srgbClr val="0D12F1"/>
                </a:solidFill>
              </a:rPr>
              <a:t>decorrente</a:t>
            </a:r>
            <a:r>
              <a:rPr lang="en-US" sz="2200" dirty="0" smtClean="0">
                <a:solidFill>
                  <a:srgbClr val="0D12F1"/>
                </a:solidFill>
              </a:rPr>
              <a:t> </a:t>
            </a:r>
            <a:r>
              <a:rPr lang="en-US" sz="2200" dirty="0">
                <a:solidFill>
                  <a:srgbClr val="0D12F1"/>
                </a:solidFill>
              </a:rPr>
              <a:t> </a:t>
            </a:r>
            <a:r>
              <a:rPr lang="en-US" sz="2200" dirty="0" smtClean="0">
                <a:solidFill>
                  <a:srgbClr val="0D12F1"/>
                </a:solidFill>
              </a:rPr>
              <a:t>de </a:t>
            </a:r>
            <a:r>
              <a:rPr lang="en-US" sz="2200" dirty="0" err="1" smtClean="0">
                <a:solidFill>
                  <a:srgbClr val="0D12F1"/>
                </a:solidFill>
              </a:rPr>
              <a:t>seichas</a:t>
            </a:r>
            <a:r>
              <a:rPr lang="en-US" sz="2200" dirty="0" smtClean="0">
                <a:solidFill>
                  <a:srgbClr val="0D12F1"/>
                </a:solidFill>
              </a:rPr>
              <a:t> </a:t>
            </a:r>
            <a:r>
              <a:rPr lang="en-US" sz="2200" dirty="0" err="1" smtClean="0">
                <a:solidFill>
                  <a:srgbClr val="0D12F1"/>
                </a:solidFill>
              </a:rPr>
              <a:t>na</a:t>
            </a:r>
            <a:r>
              <a:rPr lang="en-US" sz="2200" dirty="0" smtClean="0">
                <a:solidFill>
                  <a:srgbClr val="0D12F1"/>
                </a:solidFill>
              </a:rPr>
              <a:t> </a:t>
            </a:r>
            <a:r>
              <a:rPr lang="en-US" sz="2200" dirty="0" err="1" smtClean="0">
                <a:solidFill>
                  <a:srgbClr val="0D12F1"/>
                </a:solidFill>
              </a:rPr>
              <a:t>hidrovia</a:t>
            </a:r>
            <a:endParaRPr lang="en-US" sz="2200" dirty="0" smtClean="0">
              <a:solidFill>
                <a:srgbClr val="0D12F1"/>
              </a:solidFill>
            </a:endParaRPr>
          </a:p>
          <a:p>
            <a:pPr eaLnBrk="1" hangingPunct="1"/>
            <a:r>
              <a:rPr lang="en-US" sz="2200" dirty="0" err="1" smtClean="0">
                <a:solidFill>
                  <a:srgbClr val="0D12F1"/>
                </a:solidFill>
              </a:rPr>
              <a:t>Galgamento</a:t>
            </a:r>
            <a:r>
              <a:rPr lang="en-US" sz="2200" dirty="0" smtClean="0">
                <a:solidFill>
                  <a:srgbClr val="0D12F1"/>
                </a:solidFill>
              </a:rPr>
              <a:t> de </a:t>
            </a:r>
            <a:r>
              <a:rPr lang="en-US" sz="2200" dirty="0" err="1" smtClean="0">
                <a:solidFill>
                  <a:srgbClr val="0D12F1"/>
                </a:solidFill>
              </a:rPr>
              <a:t>barragem</a:t>
            </a:r>
            <a:r>
              <a:rPr lang="en-US" sz="2200" dirty="0" smtClean="0">
                <a:solidFill>
                  <a:srgbClr val="0D12F1"/>
                </a:solidFill>
              </a:rPr>
              <a:t>/</a:t>
            </a:r>
            <a:r>
              <a:rPr lang="en-US" sz="2200" dirty="0" err="1" smtClean="0">
                <a:solidFill>
                  <a:srgbClr val="0D12F1"/>
                </a:solidFill>
              </a:rPr>
              <a:t>dique</a:t>
            </a:r>
            <a:r>
              <a:rPr lang="en-US" sz="2200" dirty="0" smtClean="0">
                <a:solidFill>
                  <a:srgbClr val="0D12F1"/>
                </a:solidFill>
              </a:rPr>
              <a:t> </a:t>
            </a:r>
            <a:r>
              <a:rPr lang="en-US" sz="2200" dirty="0" err="1" smtClean="0">
                <a:solidFill>
                  <a:srgbClr val="0D12F1"/>
                </a:solidFill>
              </a:rPr>
              <a:t>devido</a:t>
            </a:r>
            <a:r>
              <a:rPr lang="en-US" sz="2200" dirty="0" smtClean="0">
                <a:solidFill>
                  <a:srgbClr val="0D12F1"/>
                </a:solidFill>
              </a:rPr>
              <a:t> a </a:t>
            </a:r>
            <a:r>
              <a:rPr lang="en-US" sz="2200" dirty="0" err="1" smtClean="0">
                <a:solidFill>
                  <a:srgbClr val="0D12F1"/>
                </a:solidFill>
              </a:rPr>
              <a:t>deslizamentos</a:t>
            </a:r>
            <a:r>
              <a:rPr lang="en-US" sz="2200" dirty="0" smtClean="0">
                <a:solidFill>
                  <a:srgbClr val="0D12F1"/>
                </a:solidFill>
              </a:rPr>
              <a:t> </a:t>
            </a:r>
            <a:r>
              <a:rPr lang="en-US" sz="2200" dirty="0" err="1" smtClean="0">
                <a:solidFill>
                  <a:srgbClr val="0D12F1"/>
                </a:solidFill>
              </a:rPr>
              <a:t>ou</a:t>
            </a:r>
            <a:r>
              <a:rPr lang="en-US" sz="2200" dirty="0" smtClean="0">
                <a:solidFill>
                  <a:srgbClr val="0D12F1"/>
                </a:solidFill>
              </a:rPr>
              <a:t> </a:t>
            </a:r>
            <a:r>
              <a:rPr lang="en-US" sz="2200" dirty="0" err="1" smtClean="0">
                <a:solidFill>
                  <a:srgbClr val="0D12F1"/>
                </a:solidFill>
              </a:rPr>
              <a:t>quedas</a:t>
            </a:r>
            <a:r>
              <a:rPr lang="en-US" sz="2200" dirty="0" smtClean="0">
                <a:solidFill>
                  <a:srgbClr val="0D12F1"/>
                </a:solidFill>
              </a:rPr>
              <a:t> </a:t>
            </a:r>
            <a:r>
              <a:rPr lang="en-US" sz="2200" dirty="0" smtClean="0">
                <a:solidFill>
                  <a:srgbClr val="0D12F1"/>
                </a:solidFill>
              </a:rPr>
              <a:t>de </a:t>
            </a:r>
            <a:r>
              <a:rPr lang="en-US" sz="2200" dirty="0" err="1" smtClean="0">
                <a:solidFill>
                  <a:srgbClr val="0D12F1"/>
                </a:solidFill>
              </a:rPr>
              <a:t>rochas</a:t>
            </a:r>
            <a:r>
              <a:rPr lang="en-US" sz="2200" dirty="0" smtClean="0">
                <a:solidFill>
                  <a:srgbClr val="0D12F1"/>
                </a:solidFill>
              </a:rPr>
              <a:t> </a:t>
            </a:r>
            <a:r>
              <a:rPr lang="en-US" sz="2200" dirty="0" err="1" smtClean="0">
                <a:solidFill>
                  <a:srgbClr val="0D12F1"/>
                </a:solidFill>
              </a:rPr>
              <a:t>na</a:t>
            </a:r>
            <a:r>
              <a:rPr lang="en-US" sz="2200" dirty="0" smtClean="0">
                <a:solidFill>
                  <a:srgbClr val="0D12F1"/>
                </a:solidFill>
              </a:rPr>
              <a:t> </a:t>
            </a:r>
            <a:r>
              <a:rPr lang="en-US" sz="2200" dirty="0" err="1" smtClean="0">
                <a:solidFill>
                  <a:srgbClr val="0D12F1"/>
                </a:solidFill>
              </a:rPr>
              <a:t>hidrovia</a:t>
            </a:r>
            <a:endParaRPr lang="en-US" sz="2200" dirty="0" smtClean="0">
              <a:solidFill>
                <a:srgbClr val="0D12F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CP_0250"/>
          <p:cNvPicPr>
            <a:picLocks noChangeAspect="1" noChangeArrowheads="1"/>
          </p:cNvPicPr>
          <p:nvPr/>
        </p:nvPicPr>
        <p:blipFill>
          <a:blip r:embed="rId3" cstate="print">
            <a:lum bright="-6000" contrast="18000"/>
          </a:blip>
          <a:srcRect/>
          <a:stretch>
            <a:fillRect/>
          </a:stretch>
        </p:blipFill>
        <p:spPr bwMode="auto">
          <a:xfrm>
            <a:off x="381000" y="1828800"/>
            <a:ext cx="5486400" cy="3597275"/>
          </a:xfrm>
          <a:prstGeom prst="rect">
            <a:avLst/>
          </a:prstGeom>
          <a:noFill/>
          <a:ln w="9525">
            <a:noFill/>
            <a:miter lim="800000"/>
            <a:headEnd/>
            <a:tailEnd/>
          </a:ln>
        </p:spPr>
      </p:pic>
      <p:sp>
        <p:nvSpPr>
          <p:cNvPr id="60419" name="Rectangle 3"/>
          <p:cNvSpPr>
            <a:spLocks noGrp="1" noChangeArrowheads="1"/>
          </p:cNvSpPr>
          <p:nvPr>
            <p:ph type="body" sz="half" idx="1"/>
          </p:nvPr>
        </p:nvSpPr>
        <p:spPr>
          <a:xfrm>
            <a:off x="609600" y="1219200"/>
            <a:ext cx="4419600" cy="785813"/>
          </a:xfrm>
        </p:spPr>
        <p:txBody>
          <a:bodyPr/>
          <a:lstStyle/>
          <a:p>
            <a:pPr eaLnBrk="1" hangingPunct="1"/>
            <a:r>
              <a:rPr lang="en-US" sz="2800" dirty="0" err="1" smtClean="0"/>
              <a:t>Terremoto</a:t>
            </a:r>
            <a:r>
              <a:rPr lang="en-US" sz="2800" dirty="0" smtClean="0"/>
              <a:t> de Taiwan</a:t>
            </a:r>
          </a:p>
          <a:p>
            <a:pPr eaLnBrk="1" hangingPunct="1"/>
            <a:endParaRPr lang="en-US" sz="2800" dirty="0" smtClean="0"/>
          </a:p>
          <a:p>
            <a:pPr eaLnBrk="1" hangingPunct="1"/>
            <a:endParaRPr lang="en-US" sz="2800" dirty="0" smtClean="0"/>
          </a:p>
          <a:p>
            <a:pPr eaLnBrk="1" hangingPunct="1"/>
            <a:endParaRPr lang="en-US" sz="2800" dirty="0" smtClean="0"/>
          </a:p>
        </p:txBody>
      </p:sp>
      <p:sp>
        <p:nvSpPr>
          <p:cNvPr id="60420" name="Rectangle 4"/>
          <p:cNvSpPr>
            <a:spLocks noGrp="1" noChangeArrowheads="1"/>
          </p:cNvSpPr>
          <p:nvPr>
            <p:ph type="title"/>
          </p:nvPr>
        </p:nvSpPr>
        <p:spPr/>
        <p:txBody>
          <a:bodyPr/>
          <a:lstStyle/>
          <a:p>
            <a:pPr eaLnBrk="1" hangingPunct="1"/>
            <a:r>
              <a:rPr lang="en-US" sz="3200" dirty="0" err="1" smtClean="0"/>
              <a:t>Barragens</a:t>
            </a:r>
            <a:r>
              <a:rPr lang="en-US" sz="3200" dirty="0" smtClean="0"/>
              <a:t> </a:t>
            </a:r>
            <a:r>
              <a:rPr lang="en-US" sz="3200" dirty="0" err="1" smtClean="0"/>
              <a:t>Danificadas</a:t>
            </a:r>
            <a:r>
              <a:rPr lang="en-US" sz="3200" dirty="0" smtClean="0"/>
              <a:t> </a:t>
            </a:r>
            <a:r>
              <a:rPr lang="en-US" sz="3200" dirty="0" err="1" smtClean="0"/>
              <a:t>por</a:t>
            </a:r>
            <a:r>
              <a:rPr lang="en-US" sz="3200" dirty="0" smtClean="0"/>
              <a:t> </a:t>
            </a:r>
            <a:r>
              <a:rPr lang="en-US" sz="3200" dirty="0" err="1" smtClean="0"/>
              <a:t>Terremotos</a:t>
            </a:r>
            <a:endParaRPr lang="en-US" sz="3200" dirty="0" smtClean="0"/>
          </a:p>
        </p:txBody>
      </p:sp>
      <p:pic>
        <p:nvPicPr>
          <p:cNvPr id="60421" name="Picture 6" descr="DCP_0263"/>
          <p:cNvPicPr>
            <a:picLocks noChangeAspect="1" noChangeArrowheads="1"/>
          </p:cNvPicPr>
          <p:nvPr/>
        </p:nvPicPr>
        <p:blipFill>
          <a:blip r:embed="rId4" cstate="print"/>
          <a:srcRect/>
          <a:stretch>
            <a:fillRect/>
          </a:stretch>
        </p:blipFill>
        <p:spPr bwMode="auto">
          <a:xfrm>
            <a:off x="4114800" y="2971800"/>
            <a:ext cx="4724400"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76200"/>
            <a:ext cx="7772400" cy="1143000"/>
          </a:xfrm>
        </p:spPr>
        <p:txBody>
          <a:bodyPr/>
          <a:lstStyle/>
          <a:p>
            <a:pPr eaLnBrk="1" hangingPunct="1"/>
            <a:r>
              <a:rPr lang="en-US" sz="3200" dirty="0" err="1" smtClean="0"/>
              <a:t>Barragens</a:t>
            </a:r>
            <a:r>
              <a:rPr lang="en-US" sz="3200" dirty="0" smtClean="0"/>
              <a:t> </a:t>
            </a:r>
            <a:r>
              <a:rPr lang="en-US" sz="3200" dirty="0" err="1" smtClean="0"/>
              <a:t>que</a:t>
            </a:r>
            <a:r>
              <a:rPr lang="en-US" sz="3200" dirty="0" smtClean="0"/>
              <a:t> </a:t>
            </a:r>
            <a:r>
              <a:rPr lang="en-US" sz="3200" dirty="0" err="1" smtClean="0"/>
              <a:t>falharam</a:t>
            </a:r>
            <a:r>
              <a:rPr lang="en-US" sz="3200" dirty="0" smtClean="0"/>
              <a:t> </a:t>
            </a:r>
            <a:r>
              <a:rPr lang="en-US" sz="3200" dirty="0" err="1" smtClean="0"/>
              <a:t>por</a:t>
            </a:r>
            <a:r>
              <a:rPr lang="en-US" sz="3200" dirty="0" smtClean="0"/>
              <a:t> </a:t>
            </a:r>
            <a:r>
              <a:rPr lang="en-US" sz="3200" dirty="0" err="1" smtClean="0"/>
              <a:t>causa</a:t>
            </a:r>
            <a:r>
              <a:rPr lang="en-US" sz="3200" dirty="0" smtClean="0"/>
              <a:t> de </a:t>
            </a:r>
            <a:r>
              <a:rPr lang="en-US" sz="3200" dirty="0" err="1" smtClean="0"/>
              <a:t>Terremotos</a:t>
            </a:r>
            <a:endParaRPr lang="en-US" sz="3200" dirty="0" smtClean="0"/>
          </a:p>
        </p:txBody>
      </p:sp>
      <p:sp>
        <p:nvSpPr>
          <p:cNvPr id="61443" name="Rectangle 3"/>
          <p:cNvSpPr>
            <a:spLocks noGrp="1" noChangeArrowheads="1"/>
          </p:cNvSpPr>
          <p:nvPr>
            <p:ph type="body" sz="half" idx="1"/>
          </p:nvPr>
        </p:nvSpPr>
        <p:spPr>
          <a:xfrm>
            <a:off x="685800" y="1066800"/>
            <a:ext cx="7086600" cy="1295400"/>
          </a:xfrm>
        </p:spPr>
        <p:txBody>
          <a:bodyPr/>
          <a:lstStyle/>
          <a:p>
            <a:pPr eaLnBrk="1" hangingPunct="1"/>
            <a:r>
              <a:rPr lang="en-US" sz="2800" dirty="0" err="1" smtClean="0"/>
              <a:t>Barragem</a:t>
            </a:r>
            <a:r>
              <a:rPr lang="en-US" sz="2800" dirty="0" smtClean="0"/>
              <a:t> Sheffield, CA</a:t>
            </a:r>
          </a:p>
          <a:p>
            <a:pPr lvl="1" eaLnBrk="1" hangingPunct="1"/>
            <a:r>
              <a:rPr lang="en-US" sz="2400" dirty="0" err="1" smtClean="0"/>
              <a:t>Terremoto</a:t>
            </a:r>
            <a:r>
              <a:rPr lang="en-US" sz="2400" dirty="0" smtClean="0"/>
              <a:t> </a:t>
            </a:r>
            <a:r>
              <a:rPr lang="en-US" sz="2400" dirty="0" err="1" smtClean="0"/>
              <a:t>na</a:t>
            </a:r>
            <a:r>
              <a:rPr lang="en-US" sz="2400" dirty="0" smtClean="0"/>
              <a:t> </a:t>
            </a:r>
            <a:r>
              <a:rPr lang="en-US" sz="2400" dirty="0" err="1" smtClean="0"/>
              <a:t>Barragem</a:t>
            </a:r>
            <a:r>
              <a:rPr lang="en-US" sz="2400" dirty="0" smtClean="0"/>
              <a:t> 1925, M=6.3 @ 11,2 km de </a:t>
            </a:r>
            <a:r>
              <a:rPr lang="en-US" sz="2400" dirty="0" err="1" smtClean="0"/>
              <a:t>distância</a:t>
            </a:r>
            <a:r>
              <a:rPr lang="en-US" sz="2400" dirty="0" smtClean="0"/>
              <a:t> </a:t>
            </a:r>
          </a:p>
          <a:p>
            <a:pPr lvl="1" eaLnBrk="1" hangingPunct="1"/>
            <a:r>
              <a:rPr lang="en-US" sz="2400" dirty="0" err="1" smtClean="0"/>
              <a:t>Falha</a:t>
            </a:r>
            <a:r>
              <a:rPr lang="en-US" sz="2400" dirty="0" smtClean="0"/>
              <a:t> </a:t>
            </a:r>
            <a:r>
              <a:rPr lang="en-US" sz="2400" dirty="0" err="1" smtClean="0"/>
              <a:t>por</a:t>
            </a:r>
            <a:r>
              <a:rPr lang="en-US" sz="2400" dirty="0" smtClean="0"/>
              <a:t> </a:t>
            </a:r>
            <a:r>
              <a:rPr lang="en-US" sz="2400" dirty="0" err="1" smtClean="0"/>
              <a:t>delizamento</a:t>
            </a:r>
            <a:r>
              <a:rPr lang="en-US" sz="2400" dirty="0" smtClean="0"/>
              <a:t> </a:t>
            </a:r>
            <a:r>
              <a:rPr lang="en-US" sz="2400" dirty="0" err="1" smtClean="0"/>
              <a:t>induzido</a:t>
            </a:r>
            <a:r>
              <a:rPr lang="en-US" sz="2400" dirty="0" smtClean="0"/>
              <a:t> </a:t>
            </a:r>
            <a:r>
              <a:rPr lang="en-US" sz="2400" dirty="0" err="1" smtClean="0"/>
              <a:t>por</a:t>
            </a:r>
            <a:r>
              <a:rPr lang="en-US" sz="2400" dirty="0" smtClean="0"/>
              <a:t> </a:t>
            </a:r>
            <a:r>
              <a:rPr lang="en-US" sz="2400" dirty="0" err="1" smtClean="0"/>
              <a:t>liquefação</a:t>
            </a:r>
            <a:endParaRPr lang="en-US" sz="2400" dirty="0" smtClean="0"/>
          </a:p>
          <a:p>
            <a:pPr eaLnBrk="1" hangingPunct="1"/>
            <a:r>
              <a:rPr lang="en-US" sz="2800" dirty="0" err="1" smtClean="0"/>
              <a:t>Barragens</a:t>
            </a:r>
            <a:r>
              <a:rPr lang="en-US" sz="2800" dirty="0" smtClean="0"/>
              <a:t> de </a:t>
            </a:r>
            <a:r>
              <a:rPr lang="en-US" sz="2800" dirty="0" err="1" smtClean="0"/>
              <a:t>Rejeitos</a:t>
            </a:r>
            <a:r>
              <a:rPr lang="en-US" sz="2800" dirty="0" smtClean="0"/>
              <a:t> de </a:t>
            </a:r>
            <a:r>
              <a:rPr lang="en-US" sz="2800" dirty="0" err="1" smtClean="0"/>
              <a:t>Mineração</a:t>
            </a:r>
            <a:r>
              <a:rPr lang="en-US" sz="2800" dirty="0" smtClean="0"/>
              <a:t>, </a:t>
            </a:r>
            <a:r>
              <a:rPr lang="en-US" sz="2800" dirty="0" err="1" smtClean="0"/>
              <a:t>Izu</a:t>
            </a:r>
            <a:r>
              <a:rPr lang="en-US" sz="2800" dirty="0" smtClean="0"/>
              <a:t>, </a:t>
            </a:r>
            <a:r>
              <a:rPr lang="en-US" sz="2800" dirty="0" err="1" smtClean="0"/>
              <a:t>Japão</a:t>
            </a:r>
            <a:endParaRPr lang="en-US" sz="2800" dirty="0" smtClean="0"/>
          </a:p>
          <a:p>
            <a:pPr lvl="1" eaLnBrk="1" hangingPunct="1"/>
            <a:r>
              <a:rPr lang="en-US" sz="2400" dirty="0" err="1" smtClean="0"/>
              <a:t>Terremotos</a:t>
            </a:r>
            <a:r>
              <a:rPr lang="en-US" sz="2400" dirty="0" smtClean="0"/>
              <a:t> </a:t>
            </a:r>
            <a:r>
              <a:rPr lang="en-US" sz="2400" dirty="0" err="1" smtClean="0"/>
              <a:t>em</a:t>
            </a:r>
            <a:r>
              <a:rPr lang="en-US" sz="2400" dirty="0" smtClean="0"/>
              <a:t> 1978, M=7 and 5.7 </a:t>
            </a:r>
          </a:p>
          <a:p>
            <a:pPr lvl="1" eaLnBrk="1" hangingPunct="1"/>
            <a:r>
              <a:rPr lang="en-US" sz="2400" dirty="0" err="1"/>
              <a:t>Falha</a:t>
            </a:r>
            <a:r>
              <a:rPr lang="en-US" sz="2400" dirty="0"/>
              <a:t> </a:t>
            </a:r>
            <a:r>
              <a:rPr lang="en-US" sz="2400" dirty="0" err="1"/>
              <a:t>por</a:t>
            </a:r>
            <a:r>
              <a:rPr lang="en-US" sz="2400" dirty="0"/>
              <a:t> </a:t>
            </a:r>
            <a:r>
              <a:rPr lang="en-US" sz="2400" dirty="0" err="1"/>
              <a:t>delizamento</a:t>
            </a:r>
            <a:r>
              <a:rPr lang="en-US" sz="2400" dirty="0"/>
              <a:t> </a:t>
            </a:r>
            <a:r>
              <a:rPr lang="en-US" sz="2400" dirty="0" err="1"/>
              <a:t>induzido</a:t>
            </a:r>
            <a:r>
              <a:rPr lang="en-US" sz="2400" dirty="0"/>
              <a:t> </a:t>
            </a:r>
            <a:endParaRPr lang="en-US" sz="2400" dirty="0" smtClean="0"/>
          </a:p>
          <a:p>
            <a:pPr marL="457200" lvl="1" indent="0" eaLnBrk="1" hangingPunct="1">
              <a:buNone/>
            </a:pPr>
            <a:r>
              <a:rPr lang="en-US" sz="2400" dirty="0" err="1" smtClean="0"/>
              <a:t>por</a:t>
            </a:r>
            <a:r>
              <a:rPr lang="en-US" sz="2400" dirty="0" smtClean="0"/>
              <a:t> </a:t>
            </a:r>
            <a:r>
              <a:rPr lang="en-US" sz="2400" dirty="0" err="1"/>
              <a:t>liquefação</a:t>
            </a:r>
            <a:endParaRPr lang="en-US" sz="2400" dirty="0"/>
          </a:p>
          <a:p>
            <a:pPr eaLnBrk="1" hangingPunct="1"/>
            <a:endParaRPr lang="en-US" sz="2800" dirty="0" smtClean="0"/>
          </a:p>
          <a:p>
            <a:pPr eaLnBrk="1" hangingPunct="1"/>
            <a:endParaRPr lang="en-US" sz="2800" dirty="0" smtClean="0"/>
          </a:p>
        </p:txBody>
      </p:sp>
      <p:sp>
        <p:nvSpPr>
          <p:cNvPr id="61444" name="Text Box 4"/>
          <p:cNvSpPr txBox="1">
            <a:spLocks noChangeArrowheads="1"/>
          </p:cNvSpPr>
          <p:nvPr/>
        </p:nvSpPr>
        <p:spPr bwMode="auto">
          <a:xfrm>
            <a:off x="838200" y="5410200"/>
            <a:ext cx="3487854" cy="461665"/>
          </a:xfrm>
          <a:prstGeom prst="rect">
            <a:avLst/>
          </a:prstGeom>
          <a:noFill/>
          <a:ln w="12700" cap="sq">
            <a:noFill/>
            <a:miter lim="800000"/>
            <a:headEnd type="none" w="sm" len="sm"/>
            <a:tailEnd type="none" w="sm" len="sm"/>
          </a:ln>
        </p:spPr>
        <p:txBody>
          <a:bodyPr wrap="none">
            <a:spAutoFit/>
          </a:bodyPr>
          <a:lstStyle/>
          <a:p>
            <a:pPr>
              <a:spcBef>
                <a:spcPct val="50000"/>
              </a:spcBef>
            </a:pPr>
            <a:r>
              <a:rPr lang="en-US" sz="2400" dirty="0" smtClean="0">
                <a:solidFill>
                  <a:srgbClr val="0D12F1"/>
                </a:solidFill>
                <a:latin typeface="Times New Roman" pitchFamily="18" charset="0"/>
              </a:rPr>
              <a:t>Total </a:t>
            </a:r>
            <a:r>
              <a:rPr lang="en-US" sz="2400" dirty="0" err="1" smtClean="0">
                <a:solidFill>
                  <a:srgbClr val="0D12F1"/>
                </a:solidFill>
                <a:latin typeface="Times New Roman" pitchFamily="18" charset="0"/>
              </a:rPr>
              <a:t>mundial</a:t>
            </a:r>
            <a:r>
              <a:rPr lang="en-US" sz="2400" dirty="0" smtClean="0">
                <a:solidFill>
                  <a:srgbClr val="0D12F1"/>
                </a:solidFill>
                <a:latin typeface="Times New Roman" pitchFamily="18" charset="0"/>
              </a:rPr>
              <a:t>: </a:t>
            </a:r>
            <a:r>
              <a:rPr lang="en-US" sz="2400" dirty="0">
                <a:solidFill>
                  <a:srgbClr val="0D12F1"/>
                </a:solidFill>
                <a:latin typeface="Times New Roman" pitchFamily="18" charset="0"/>
              </a:rPr>
              <a:t>3 </a:t>
            </a:r>
            <a:r>
              <a:rPr lang="en-US" sz="2400" dirty="0" err="1" smtClean="0">
                <a:solidFill>
                  <a:srgbClr val="0D12F1"/>
                </a:solidFill>
                <a:latin typeface="Times New Roman" pitchFamily="18" charset="0"/>
              </a:rPr>
              <a:t>barragens</a:t>
            </a:r>
            <a:endParaRPr lang="en-US" sz="2400" dirty="0">
              <a:solidFill>
                <a:srgbClr val="0D12F1"/>
              </a:solidFill>
              <a:latin typeface="Times New Roman" pitchFamily="18" charset="0"/>
            </a:endParaRPr>
          </a:p>
        </p:txBody>
      </p:sp>
      <p:pic>
        <p:nvPicPr>
          <p:cNvPr id="61445" name="Picture 5" descr="sheffielddam12Failure1925"/>
          <p:cNvPicPr>
            <a:picLocks noChangeAspect="1" noChangeArrowheads="1"/>
          </p:cNvPicPr>
          <p:nvPr/>
        </p:nvPicPr>
        <p:blipFill>
          <a:blip r:embed="rId3" cstate="print">
            <a:lum bright="-6000" contrast="12000"/>
          </a:blip>
          <a:srcRect r="5492" b="7034"/>
          <a:stretch>
            <a:fillRect/>
          </a:stretch>
        </p:blipFill>
        <p:spPr bwMode="auto">
          <a:xfrm>
            <a:off x="6019800" y="4191000"/>
            <a:ext cx="3124200"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Toe Erosion"/>
          <p:cNvPicPr>
            <a:picLocks noChangeAspect="1" noChangeArrowheads="1"/>
          </p:cNvPicPr>
          <p:nvPr/>
        </p:nvPicPr>
        <p:blipFill>
          <a:blip r:embed="rId3" cstate="print"/>
          <a:srcRect/>
          <a:stretch>
            <a:fillRect/>
          </a:stretch>
        </p:blipFill>
        <p:spPr bwMode="auto">
          <a:xfrm>
            <a:off x="914400" y="1143000"/>
            <a:ext cx="6858000" cy="5257267"/>
          </a:xfrm>
          <a:prstGeom prst="rect">
            <a:avLst/>
          </a:prstGeom>
          <a:noFill/>
          <a:ln w="9525">
            <a:noFill/>
            <a:miter lim="800000"/>
            <a:headEnd/>
            <a:tailEnd/>
          </a:ln>
        </p:spPr>
      </p:pic>
      <p:sp>
        <p:nvSpPr>
          <p:cNvPr id="7"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Concreto</a:t>
            </a:r>
            <a:r>
              <a:rPr lang="en-US" sz="3200" dirty="0" smtClean="0"/>
              <a:t/>
            </a:r>
            <a:br>
              <a:rPr lang="en-US" sz="3200" dirty="0" smtClean="0"/>
            </a:br>
            <a:r>
              <a:rPr lang="pt-BR" sz="3200" dirty="0" smtClean="0"/>
              <a:t>Erosão por Fluxo</a:t>
            </a:r>
          </a:p>
        </p:txBody>
      </p:sp>
      <p:sp>
        <p:nvSpPr>
          <p:cNvPr id="4" name="CaixaDeTexto 3"/>
          <p:cNvSpPr txBox="1"/>
          <p:nvPr/>
        </p:nvSpPr>
        <p:spPr>
          <a:xfrm>
            <a:off x="6781800" y="3352800"/>
            <a:ext cx="1828800" cy="1477328"/>
          </a:xfrm>
          <a:prstGeom prst="rect">
            <a:avLst/>
          </a:prstGeom>
          <a:noFill/>
        </p:spPr>
        <p:txBody>
          <a:bodyPr wrap="square" rtlCol="0">
            <a:spAutoFit/>
          </a:bodyPr>
          <a:lstStyle/>
          <a:p>
            <a:pPr algn="ctr"/>
            <a:r>
              <a:rPr lang="pt-BR" dirty="0" smtClean="0"/>
              <a:t>Galgamento pode lavar leito a jusante, minando a barragem</a:t>
            </a:r>
            <a:endParaRPr lang="pt-B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76200"/>
            <a:ext cx="7772400" cy="1143000"/>
          </a:xfrm>
        </p:spPr>
        <p:txBody>
          <a:bodyPr/>
          <a:lstStyle/>
          <a:p>
            <a:pPr eaLnBrk="1" hangingPunct="1"/>
            <a:r>
              <a:rPr lang="en-US" sz="3200" dirty="0" err="1" smtClean="0"/>
              <a:t>Desempenho</a:t>
            </a:r>
            <a:r>
              <a:rPr lang="en-US" sz="3200" dirty="0" smtClean="0"/>
              <a:t> de </a:t>
            </a:r>
            <a:r>
              <a:rPr lang="en-US" sz="3200" dirty="0" err="1" smtClean="0"/>
              <a:t>Barragens</a:t>
            </a:r>
            <a:r>
              <a:rPr lang="en-US" sz="3200" dirty="0" smtClean="0"/>
              <a:t> </a:t>
            </a:r>
            <a:r>
              <a:rPr lang="en-US" sz="3200" dirty="0" err="1" smtClean="0"/>
              <a:t>durante</a:t>
            </a:r>
            <a:r>
              <a:rPr lang="en-US" sz="3200" dirty="0" smtClean="0"/>
              <a:t> </a:t>
            </a:r>
            <a:r>
              <a:rPr lang="en-US" sz="3200" dirty="0" err="1" smtClean="0"/>
              <a:t>Terremotos</a:t>
            </a:r>
            <a:endParaRPr lang="en-US" sz="3200" dirty="0" smtClean="0"/>
          </a:p>
        </p:txBody>
      </p:sp>
      <p:sp>
        <p:nvSpPr>
          <p:cNvPr id="62467" name="Rectangle 3"/>
          <p:cNvSpPr>
            <a:spLocks noGrp="1" noChangeArrowheads="1"/>
          </p:cNvSpPr>
          <p:nvPr>
            <p:ph type="body" sz="half" idx="1"/>
          </p:nvPr>
        </p:nvSpPr>
        <p:spPr>
          <a:xfrm>
            <a:off x="762000" y="1524000"/>
            <a:ext cx="7086600" cy="1295400"/>
          </a:xfrm>
        </p:spPr>
        <p:txBody>
          <a:bodyPr/>
          <a:lstStyle/>
          <a:p>
            <a:pPr eaLnBrk="1" hangingPunct="1"/>
            <a:r>
              <a:rPr lang="en-US" sz="2800" dirty="0" err="1" smtClean="0">
                <a:solidFill>
                  <a:srgbClr val="0D12F1"/>
                </a:solidFill>
              </a:rPr>
              <a:t>Normalmente</a:t>
            </a:r>
            <a:r>
              <a:rPr lang="en-US" sz="2800" dirty="0" smtClean="0">
                <a:solidFill>
                  <a:srgbClr val="0D12F1"/>
                </a:solidFill>
              </a:rPr>
              <a:t> </a:t>
            </a:r>
            <a:r>
              <a:rPr lang="en-US" sz="2800" dirty="0" err="1" smtClean="0">
                <a:solidFill>
                  <a:srgbClr val="0D12F1"/>
                </a:solidFill>
              </a:rPr>
              <a:t>barragens</a:t>
            </a:r>
            <a:r>
              <a:rPr lang="en-US" sz="2800" dirty="0" smtClean="0">
                <a:solidFill>
                  <a:srgbClr val="0D12F1"/>
                </a:solidFill>
              </a:rPr>
              <a:t> </a:t>
            </a:r>
            <a:r>
              <a:rPr lang="en-US" sz="2800" dirty="0" err="1" smtClean="0">
                <a:solidFill>
                  <a:srgbClr val="0D12F1"/>
                </a:solidFill>
              </a:rPr>
              <a:t>bem</a:t>
            </a:r>
            <a:r>
              <a:rPr lang="en-US" sz="2800" dirty="0" smtClean="0">
                <a:solidFill>
                  <a:srgbClr val="0D12F1"/>
                </a:solidFill>
              </a:rPr>
              <a:t> </a:t>
            </a:r>
            <a:r>
              <a:rPr lang="en-US" sz="2800" dirty="0" err="1" smtClean="0">
                <a:solidFill>
                  <a:srgbClr val="0D12F1"/>
                </a:solidFill>
              </a:rPr>
              <a:t>construídas</a:t>
            </a:r>
            <a:r>
              <a:rPr lang="en-US" sz="2800" dirty="0" smtClean="0">
                <a:solidFill>
                  <a:srgbClr val="0D12F1"/>
                </a:solidFill>
              </a:rPr>
              <a:t> </a:t>
            </a:r>
            <a:r>
              <a:rPr lang="en-US" sz="2800" dirty="0" err="1" smtClean="0">
                <a:solidFill>
                  <a:srgbClr val="0D12F1"/>
                </a:solidFill>
              </a:rPr>
              <a:t>sobrevivem</a:t>
            </a:r>
            <a:r>
              <a:rPr lang="en-US" sz="2800" dirty="0" smtClean="0">
                <a:solidFill>
                  <a:srgbClr val="0D12F1"/>
                </a:solidFill>
              </a:rPr>
              <a:t> </a:t>
            </a:r>
            <a:r>
              <a:rPr lang="en-US" sz="2800" dirty="0" err="1" smtClean="0">
                <a:solidFill>
                  <a:srgbClr val="0D12F1"/>
                </a:solidFill>
              </a:rPr>
              <a:t>ao</a:t>
            </a:r>
            <a:r>
              <a:rPr lang="en-US" sz="2800" dirty="0" smtClean="0">
                <a:solidFill>
                  <a:srgbClr val="0D12F1"/>
                </a:solidFill>
              </a:rPr>
              <a:t> forte </a:t>
            </a:r>
            <a:r>
              <a:rPr lang="en-US" sz="2800" dirty="0" err="1" smtClean="0">
                <a:solidFill>
                  <a:srgbClr val="0D12F1"/>
                </a:solidFill>
              </a:rPr>
              <a:t>carregamento</a:t>
            </a:r>
            <a:r>
              <a:rPr lang="en-US" sz="2800" dirty="0" smtClean="0">
                <a:solidFill>
                  <a:srgbClr val="0D12F1"/>
                </a:solidFill>
              </a:rPr>
              <a:t> de </a:t>
            </a:r>
            <a:r>
              <a:rPr lang="en-US" sz="2800" dirty="0" err="1" smtClean="0">
                <a:solidFill>
                  <a:srgbClr val="0D12F1"/>
                </a:solidFill>
              </a:rPr>
              <a:t>terremotos</a:t>
            </a:r>
            <a:endParaRPr lang="en-US" sz="2800" dirty="0" smtClean="0">
              <a:solidFill>
                <a:srgbClr val="0D12F1"/>
              </a:solidFill>
            </a:endParaRPr>
          </a:p>
          <a:p>
            <a:pPr eaLnBrk="1" hangingPunct="1"/>
            <a:endParaRPr lang="en-US" sz="2800" dirty="0" smtClean="0">
              <a:solidFill>
                <a:srgbClr val="0D12F1"/>
              </a:solidFill>
            </a:endParaRPr>
          </a:p>
          <a:p>
            <a:pPr lvl="1" eaLnBrk="1" hangingPunct="1"/>
            <a:endParaRPr lang="en-US" sz="2400" dirty="0" smtClean="0"/>
          </a:p>
          <a:p>
            <a:pPr eaLnBrk="1" hangingPunct="1"/>
            <a:endParaRPr lang="en-US" sz="2800" dirty="0" smtClean="0"/>
          </a:p>
          <a:p>
            <a:pPr eaLnBrk="1" hangingPunct="1"/>
            <a:endParaRPr lang="en-US" sz="2800" dirty="0" smtClean="0"/>
          </a:p>
        </p:txBody>
      </p:sp>
      <p:pic>
        <p:nvPicPr>
          <p:cNvPr id="62468" name="Picture 4"/>
          <p:cNvPicPr>
            <a:picLocks noChangeAspect="1" noChangeArrowheads="1"/>
          </p:cNvPicPr>
          <p:nvPr/>
        </p:nvPicPr>
        <p:blipFill>
          <a:blip r:embed="rId3" cstate="print">
            <a:lum bright="20000" contrast="44000"/>
          </a:blip>
          <a:srcRect/>
          <a:stretch>
            <a:fillRect/>
          </a:stretch>
        </p:blipFill>
        <p:spPr bwMode="auto">
          <a:xfrm>
            <a:off x="4876800" y="3200400"/>
            <a:ext cx="4038600" cy="3035300"/>
          </a:xfrm>
          <a:prstGeom prst="rect">
            <a:avLst/>
          </a:prstGeom>
          <a:noFill/>
          <a:ln w="9525">
            <a:noFill/>
            <a:miter lim="800000"/>
            <a:headEnd/>
            <a:tailEnd/>
          </a:ln>
        </p:spPr>
      </p:pic>
      <p:sp>
        <p:nvSpPr>
          <p:cNvPr id="62469" name="Text Box 5"/>
          <p:cNvSpPr txBox="1">
            <a:spLocks noChangeArrowheads="1"/>
          </p:cNvSpPr>
          <p:nvPr/>
        </p:nvSpPr>
        <p:spPr bwMode="auto">
          <a:xfrm>
            <a:off x="0" y="3429000"/>
            <a:ext cx="6781800" cy="1815882"/>
          </a:xfrm>
          <a:prstGeom prst="rect">
            <a:avLst/>
          </a:prstGeom>
          <a:noFill/>
          <a:ln w="12700" cap="sq">
            <a:noFill/>
            <a:miter lim="800000"/>
            <a:headEnd type="none" w="sm" len="sm"/>
            <a:tailEnd type="none" w="sm" len="sm"/>
          </a:ln>
        </p:spPr>
        <p:txBody>
          <a:bodyPr>
            <a:spAutoFit/>
          </a:bodyPr>
          <a:lstStyle/>
          <a:p>
            <a:r>
              <a:rPr lang="en-US" sz="2000" dirty="0"/>
              <a:t>- </a:t>
            </a:r>
            <a:r>
              <a:rPr lang="en-US" sz="2800" dirty="0" err="1" smtClean="0"/>
              <a:t>Barragem</a:t>
            </a:r>
            <a:r>
              <a:rPr lang="en-US" sz="2800" dirty="0" smtClean="0"/>
              <a:t> </a:t>
            </a:r>
            <a:r>
              <a:rPr lang="en-US" sz="2800" dirty="0" err="1" smtClean="0"/>
              <a:t>Kirazdere</a:t>
            </a:r>
            <a:endParaRPr lang="en-US" sz="2800" dirty="0"/>
          </a:p>
          <a:p>
            <a:r>
              <a:rPr lang="en-US" sz="2800" dirty="0"/>
              <a:t> 100 m </a:t>
            </a:r>
            <a:r>
              <a:rPr lang="en-US" sz="2800" dirty="0" smtClean="0"/>
              <a:t>de </a:t>
            </a:r>
            <a:r>
              <a:rPr lang="en-US" sz="2800" dirty="0" err="1" smtClean="0"/>
              <a:t>altura</a:t>
            </a:r>
            <a:endParaRPr lang="en-US" sz="2800" dirty="0"/>
          </a:p>
          <a:p>
            <a:r>
              <a:rPr lang="en-US" sz="2800" dirty="0"/>
              <a:t> 10 km </a:t>
            </a:r>
            <a:r>
              <a:rPr lang="en-US" sz="2800" dirty="0" smtClean="0"/>
              <a:t>do </a:t>
            </a:r>
            <a:r>
              <a:rPr lang="en-US" sz="2800" dirty="0" err="1" smtClean="0"/>
              <a:t>epicentro</a:t>
            </a:r>
            <a:r>
              <a:rPr lang="en-US" sz="2800" dirty="0" smtClean="0"/>
              <a:t>, </a:t>
            </a:r>
            <a:r>
              <a:rPr lang="en-US" sz="2800" dirty="0"/>
              <a:t>M=7.4</a:t>
            </a:r>
          </a:p>
          <a:p>
            <a:r>
              <a:rPr lang="en-US" sz="2800" dirty="0"/>
              <a:t> </a:t>
            </a:r>
            <a:r>
              <a:rPr lang="en-US" sz="2800" dirty="0" err="1"/>
              <a:t>Izmut</a:t>
            </a:r>
            <a:r>
              <a:rPr lang="en-US" sz="2800" dirty="0"/>
              <a:t> Turkey </a:t>
            </a:r>
            <a:r>
              <a:rPr lang="en-US" sz="2800" dirty="0" err="1"/>
              <a:t>Eqk</a:t>
            </a:r>
            <a:r>
              <a:rPr lang="en-US" sz="2800" dirty="0"/>
              <a:t> 1999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dirty="0" err="1" smtClean="0"/>
              <a:t>Avaliação</a:t>
            </a:r>
            <a:r>
              <a:rPr lang="en-US" sz="3200" dirty="0" smtClean="0"/>
              <a:t> de </a:t>
            </a:r>
            <a:r>
              <a:rPr lang="en-US" sz="3200" dirty="0" err="1" smtClean="0"/>
              <a:t>Vulnerabilidade</a:t>
            </a:r>
            <a:r>
              <a:rPr lang="en-US" sz="3200" dirty="0" smtClean="0"/>
              <a:t> </a:t>
            </a:r>
            <a:br>
              <a:rPr lang="en-US" sz="3200" dirty="0" smtClean="0"/>
            </a:br>
            <a:r>
              <a:rPr lang="en-US" sz="2400" dirty="0" smtClean="0">
                <a:solidFill>
                  <a:srgbClr val="0D12F1"/>
                </a:solidFill>
              </a:rPr>
              <a:t>(</a:t>
            </a:r>
            <a:r>
              <a:rPr lang="en-US" sz="2400" dirty="0" err="1" smtClean="0">
                <a:solidFill>
                  <a:srgbClr val="0D12F1"/>
                </a:solidFill>
              </a:rPr>
              <a:t>Abordagem</a:t>
            </a:r>
            <a:r>
              <a:rPr lang="en-US" sz="2400" dirty="0" smtClean="0">
                <a:solidFill>
                  <a:srgbClr val="0D12F1"/>
                </a:solidFill>
              </a:rPr>
              <a:t> </a:t>
            </a:r>
            <a:r>
              <a:rPr lang="en-US" sz="2400" dirty="0" err="1" smtClean="0">
                <a:solidFill>
                  <a:srgbClr val="0D12F1"/>
                </a:solidFill>
              </a:rPr>
              <a:t>escalonada</a:t>
            </a:r>
            <a:r>
              <a:rPr lang="en-US" sz="2400" dirty="0" smtClean="0">
                <a:solidFill>
                  <a:srgbClr val="0D12F1"/>
                </a:solidFill>
              </a:rPr>
              <a:t>, a </a:t>
            </a:r>
            <a:r>
              <a:rPr lang="en-US" sz="2400" dirty="0" err="1" smtClean="0">
                <a:solidFill>
                  <a:srgbClr val="0D12F1"/>
                </a:solidFill>
              </a:rPr>
              <a:t>ser</a:t>
            </a:r>
            <a:r>
              <a:rPr lang="en-US" sz="2400" dirty="0" smtClean="0">
                <a:solidFill>
                  <a:srgbClr val="0D12F1"/>
                </a:solidFill>
              </a:rPr>
              <a:t> </a:t>
            </a:r>
            <a:r>
              <a:rPr lang="en-US" sz="2400" dirty="0" err="1" smtClean="0">
                <a:solidFill>
                  <a:srgbClr val="0D12F1"/>
                </a:solidFill>
              </a:rPr>
              <a:t>detalhada</a:t>
            </a:r>
            <a:r>
              <a:rPr lang="en-US" sz="2400" dirty="0" smtClean="0">
                <a:solidFill>
                  <a:srgbClr val="0D12F1"/>
                </a:solidFill>
              </a:rPr>
              <a:t> no novo EM 1110-2-6001)</a:t>
            </a:r>
          </a:p>
        </p:txBody>
      </p:sp>
      <p:sp>
        <p:nvSpPr>
          <p:cNvPr id="63491" name="Rectangle 3"/>
          <p:cNvSpPr>
            <a:spLocks noGrp="1" noChangeArrowheads="1"/>
          </p:cNvSpPr>
          <p:nvPr>
            <p:ph type="body" idx="1"/>
          </p:nvPr>
        </p:nvSpPr>
        <p:spPr>
          <a:xfrm>
            <a:off x="533400" y="1600200"/>
            <a:ext cx="8229600" cy="3352800"/>
          </a:xfrm>
        </p:spPr>
        <p:txBody>
          <a:bodyPr/>
          <a:lstStyle/>
          <a:p>
            <a:pPr eaLnBrk="1" hangingPunct="1"/>
            <a:r>
              <a:rPr lang="en-US" dirty="0" smtClean="0"/>
              <a:t>A </a:t>
            </a:r>
            <a:r>
              <a:rPr lang="en-US" dirty="0" err="1" smtClean="0"/>
              <a:t>vulnerabilidade</a:t>
            </a:r>
            <a:r>
              <a:rPr lang="en-US" dirty="0" smtClean="0"/>
              <a:t> </a:t>
            </a:r>
            <a:r>
              <a:rPr lang="en-US" dirty="0" err="1" smtClean="0"/>
              <a:t>sísmica</a:t>
            </a:r>
            <a:r>
              <a:rPr lang="en-US" dirty="0" smtClean="0"/>
              <a:t> de </a:t>
            </a:r>
            <a:r>
              <a:rPr lang="en-US" dirty="0" err="1" smtClean="0"/>
              <a:t>diques</a:t>
            </a:r>
            <a:r>
              <a:rPr lang="en-US" dirty="0" smtClean="0"/>
              <a:t> e </a:t>
            </a:r>
            <a:r>
              <a:rPr lang="en-US" dirty="0" err="1" smtClean="0"/>
              <a:t>barragens</a:t>
            </a:r>
            <a:r>
              <a:rPr lang="en-US" dirty="0" smtClean="0"/>
              <a:t> é similar </a:t>
            </a:r>
            <a:r>
              <a:rPr lang="en-US" dirty="0" smtClean="0"/>
              <a:t>e é </a:t>
            </a:r>
            <a:r>
              <a:rPr lang="en-US" dirty="0" err="1" smtClean="0"/>
              <a:t>avaliada</a:t>
            </a:r>
            <a:r>
              <a:rPr lang="en-US" dirty="0" smtClean="0"/>
              <a:t> </a:t>
            </a:r>
            <a:r>
              <a:rPr lang="en-US" dirty="0" err="1" smtClean="0"/>
              <a:t>como</a:t>
            </a:r>
            <a:r>
              <a:rPr lang="en-US" dirty="0" smtClean="0"/>
              <a:t> </a:t>
            </a:r>
            <a:r>
              <a:rPr lang="en-US" dirty="0" err="1" smtClean="0"/>
              <a:t>tal</a:t>
            </a:r>
            <a:endParaRPr lang="en-US" dirty="0" smtClean="0"/>
          </a:p>
          <a:p>
            <a:pPr eaLnBrk="1" hangingPunct="1"/>
            <a:endParaRPr lang="en-US" dirty="0" smtClean="0">
              <a:solidFill>
                <a:srgbClr val="FFFFCC"/>
              </a:solidFill>
            </a:endParaRPr>
          </a:p>
          <a:p>
            <a:pPr lvl="1" eaLnBrk="1" hangingPunct="1"/>
            <a:r>
              <a:rPr lang="en-US" sz="2400" b="1" dirty="0" err="1" smtClean="0">
                <a:solidFill>
                  <a:srgbClr val="7030A0"/>
                </a:solidFill>
              </a:rPr>
              <a:t>Análise</a:t>
            </a:r>
            <a:r>
              <a:rPr lang="en-US" sz="2400" b="1" dirty="0" smtClean="0">
                <a:solidFill>
                  <a:srgbClr val="7030A0"/>
                </a:solidFill>
              </a:rPr>
              <a:t> de </a:t>
            </a:r>
            <a:r>
              <a:rPr lang="en-US" sz="2400" b="1" dirty="0" err="1" smtClean="0">
                <a:solidFill>
                  <a:srgbClr val="7030A0"/>
                </a:solidFill>
              </a:rPr>
              <a:t>desencadeamnto</a:t>
            </a:r>
            <a:r>
              <a:rPr lang="en-US" sz="2400" b="1" dirty="0" smtClean="0">
                <a:solidFill>
                  <a:srgbClr val="7030A0"/>
                </a:solidFill>
              </a:rPr>
              <a:t> da </a:t>
            </a:r>
            <a:r>
              <a:rPr lang="en-US" sz="2400" b="1" dirty="0" err="1" smtClean="0">
                <a:solidFill>
                  <a:srgbClr val="7030A0"/>
                </a:solidFill>
              </a:rPr>
              <a:t>Liquefação</a:t>
            </a:r>
            <a:endParaRPr lang="en-US" sz="2400" b="1" dirty="0" smtClean="0">
              <a:solidFill>
                <a:srgbClr val="7030A0"/>
              </a:solidFill>
            </a:endParaRPr>
          </a:p>
          <a:p>
            <a:pPr lvl="1" eaLnBrk="1" hangingPunct="1"/>
            <a:endParaRPr lang="en-US" sz="2400" b="1" dirty="0" smtClean="0">
              <a:solidFill>
                <a:srgbClr val="7030A0"/>
              </a:solidFill>
            </a:endParaRPr>
          </a:p>
          <a:p>
            <a:pPr lvl="1" eaLnBrk="1" hangingPunct="1"/>
            <a:r>
              <a:rPr lang="en-US" sz="2400" b="1" dirty="0" err="1" smtClean="0">
                <a:solidFill>
                  <a:srgbClr val="7030A0"/>
                </a:solidFill>
              </a:rPr>
              <a:t>Análise</a:t>
            </a:r>
            <a:r>
              <a:rPr lang="en-US" sz="2400" b="1" dirty="0" smtClean="0">
                <a:solidFill>
                  <a:srgbClr val="7030A0"/>
                </a:solidFill>
              </a:rPr>
              <a:t> de </a:t>
            </a:r>
            <a:r>
              <a:rPr lang="en-US" sz="2400" b="1" dirty="0" err="1" smtClean="0">
                <a:solidFill>
                  <a:srgbClr val="7030A0"/>
                </a:solidFill>
              </a:rPr>
              <a:t>Estabilidade</a:t>
            </a:r>
            <a:r>
              <a:rPr lang="en-US" sz="2400" b="1" dirty="0" smtClean="0">
                <a:solidFill>
                  <a:srgbClr val="7030A0"/>
                </a:solidFill>
              </a:rPr>
              <a:t> de </a:t>
            </a:r>
            <a:r>
              <a:rPr lang="en-US" sz="2400" b="1" dirty="0" err="1" smtClean="0">
                <a:solidFill>
                  <a:srgbClr val="7030A0"/>
                </a:solidFill>
              </a:rPr>
              <a:t>Talude</a:t>
            </a:r>
            <a:endParaRPr lang="en-US" sz="2400" b="1" dirty="0" smtClean="0">
              <a:solidFill>
                <a:srgbClr val="7030A0"/>
              </a:solidFill>
            </a:endParaRPr>
          </a:p>
          <a:p>
            <a:pPr lvl="1" eaLnBrk="1" hangingPunct="1"/>
            <a:endParaRPr lang="en-US" sz="2400" b="1" dirty="0" smtClean="0">
              <a:solidFill>
                <a:srgbClr val="7030A0"/>
              </a:solidFill>
            </a:endParaRPr>
          </a:p>
          <a:p>
            <a:pPr lvl="1" eaLnBrk="1" hangingPunct="1"/>
            <a:r>
              <a:rPr lang="en-US" sz="2400" b="1" dirty="0" err="1" smtClean="0">
                <a:solidFill>
                  <a:srgbClr val="7030A0"/>
                </a:solidFill>
              </a:rPr>
              <a:t>Análise</a:t>
            </a:r>
            <a:r>
              <a:rPr lang="en-US" sz="2400" b="1" dirty="0" smtClean="0">
                <a:solidFill>
                  <a:srgbClr val="7030A0"/>
                </a:solidFill>
              </a:rPr>
              <a:t> de </a:t>
            </a:r>
            <a:r>
              <a:rPr lang="en-US" sz="2400" b="1" dirty="0" err="1">
                <a:solidFill>
                  <a:srgbClr val="7030A0"/>
                </a:solidFill>
              </a:rPr>
              <a:t>E</a:t>
            </a:r>
            <a:r>
              <a:rPr lang="en-US" sz="2400" b="1" dirty="0" err="1" smtClean="0">
                <a:solidFill>
                  <a:srgbClr val="7030A0"/>
                </a:solidFill>
              </a:rPr>
              <a:t>stabilidade</a:t>
            </a:r>
            <a:r>
              <a:rPr lang="en-US" sz="2400" b="1" dirty="0" smtClean="0">
                <a:solidFill>
                  <a:srgbClr val="7030A0"/>
                </a:solidFill>
              </a:rPr>
              <a:t> </a:t>
            </a:r>
            <a:r>
              <a:rPr lang="en-US" sz="2400" b="1" dirty="0" err="1" smtClean="0">
                <a:solidFill>
                  <a:srgbClr val="7030A0"/>
                </a:solidFill>
              </a:rPr>
              <a:t>pós-terremoto</a:t>
            </a:r>
            <a:endParaRPr lang="en-US" sz="2400" b="1" dirty="0" smtClean="0">
              <a:solidFill>
                <a:srgbClr val="7030A0"/>
              </a:solidFill>
            </a:endParaRPr>
          </a:p>
          <a:p>
            <a:pPr lvl="1" eaLnBrk="1" hangingPunct="1"/>
            <a:endParaRPr lang="en-US" sz="2400" b="1" dirty="0" smtClean="0">
              <a:solidFill>
                <a:srgbClr val="7030A0"/>
              </a:solidFill>
            </a:endParaRPr>
          </a:p>
          <a:p>
            <a:pPr lvl="1" eaLnBrk="1" hangingPunct="1"/>
            <a:r>
              <a:rPr lang="en-US" sz="2400" b="1" dirty="0" err="1" smtClean="0">
                <a:solidFill>
                  <a:srgbClr val="7030A0"/>
                </a:solidFill>
              </a:rPr>
              <a:t>Análise</a:t>
            </a:r>
            <a:r>
              <a:rPr lang="en-US" sz="2400" b="1" dirty="0" smtClean="0">
                <a:solidFill>
                  <a:srgbClr val="7030A0"/>
                </a:solidFill>
              </a:rPr>
              <a:t> de </a:t>
            </a:r>
            <a:r>
              <a:rPr lang="en-US" sz="2400" b="1" dirty="0" err="1" smtClean="0">
                <a:solidFill>
                  <a:srgbClr val="7030A0"/>
                </a:solidFill>
              </a:rPr>
              <a:t>Deformação</a:t>
            </a:r>
            <a:r>
              <a:rPr lang="en-US" sz="2400" b="1" dirty="0" smtClean="0">
                <a:solidFill>
                  <a:srgbClr val="7030A0"/>
                </a:solidFill>
              </a:rPr>
              <a:t>, </a:t>
            </a:r>
            <a:r>
              <a:rPr lang="en-US" sz="2400" b="1" dirty="0" err="1" smtClean="0">
                <a:solidFill>
                  <a:srgbClr val="7030A0"/>
                </a:solidFill>
              </a:rPr>
              <a:t>quando</a:t>
            </a:r>
            <a:r>
              <a:rPr lang="en-US" sz="2400" b="1" dirty="0" smtClean="0">
                <a:solidFill>
                  <a:srgbClr val="7030A0"/>
                </a:solidFill>
              </a:rPr>
              <a:t> </a:t>
            </a:r>
            <a:r>
              <a:rPr lang="en-US" sz="2400" b="1" dirty="0" err="1" smtClean="0">
                <a:solidFill>
                  <a:srgbClr val="7030A0"/>
                </a:solidFill>
              </a:rPr>
              <a:t>necessária</a:t>
            </a:r>
            <a:endParaRPr lang="en-US" sz="2400" b="1" dirty="0" smtClean="0">
              <a:solidFill>
                <a:srgbClr val="7030A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143000"/>
          </a:xfrm>
        </p:spPr>
        <p:txBody>
          <a:bodyPr/>
          <a:lstStyle/>
          <a:p>
            <a:pPr eaLnBrk="1" hangingPunct="1"/>
            <a:r>
              <a:rPr lang="en-US" sz="3200" dirty="0" err="1" smtClean="0"/>
              <a:t>Inspeção</a:t>
            </a:r>
            <a:r>
              <a:rPr lang="en-US" sz="3200" dirty="0" smtClean="0"/>
              <a:t> </a:t>
            </a:r>
            <a:r>
              <a:rPr lang="en-US" sz="3200" dirty="0" err="1" smtClean="0"/>
              <a:t>Após</a:t>
            </a:r>
            <a:r>
              <a:rPr lang="en-US" sz="3200" dirty="0" smtClean="0"/>
              <a:t> o </a:t>
            </a:r>
            <a:r>
              <a:rPr lang="en-US" sz="3200" dirty="0" err="1" smtClean="0"/>
              <a:t>Terremoto</a:t>
            </a:r>
            <a:endParaRPr lang="en-US" sz="3200" dirty="0" smtClean="0"/>
          </a:p>
        </p:txBody>
      </p:sp>
      <p:sp>
        <p:nvSpPr>
          <p:cNvPr id="64515" name="Rectangle 3"/>
          <p:cNvSpPr>
            <a:spLocks noGrp="1" noChangeArrowheads="1"/>
          </p:cNvSpPr>
          <p:nvPr>
            <p:ph type="body" idx="1"/>
          </p:nvPr>
        </p:nvSpPr>
        <p:spPr>
          <a:xfrm>
            <a:off x="457200" y="990600"/>
            <a:ext cx="8229600" cy="3886200"/>
          </a:xfrm>
        </p:spPr>
        <p:txBody>
          <a:bodyPr/>
          <a:lstStyle/>
          <a:p>
            <a:pPr eaLnBrk="1" hangingPunct="1">
              <a:lnSpc>
                <a:spcPct val="90000"/>
              </a:lnSpc>
              <a:buFont typeface="Wingdings" pitchFamily="2" charset="2"/>
              <a:buNone/>
            </a:pPr>
            <a:r>
              <a:rPr lang="en-US" sz="2800" dirty="0" smtClean="0"/>
              <a:t>  </a:t>
            </a:r>
            <a:r>
              <a:rPr lang="en-US" sz="2800" dirty="0" smtClean="0">
                <a:solidFill>
                  <a:schemeClr val="hlink"/>
                </a:solidFill>
              </a:rPr>
              <a:t>(</a:t>
            </a:r>
            <a:r>
              <a:rPr lang="en-US" sz="2800" dirty="0" err="1" smtClean="0">
                <a:solidFill>
                  <a:schemeClr val="hlink"/>
                </a:solidFill>
              </a:rPr>
              <a:t>resumido</a:t>
            </a:r>
            <a:r>
              <a:rPr lang="en-US" sz="2800" dirty="0" smtClean="0">
                <a:solidFill>
                  <a:schemeClr val="hlink"/>
                </a:solidFill>
              </a:rPr>
              <a:t> das </a:t>
            </a:r>
            <a:r>
              <a:rPr lang="en-US" sz="2800" dirty="0" err="1" smtClean="0">
                <a:solidFill>
                  <a:schemeClr val="hlink"/>
                </a:solidFill>
              </a:rPr>
              <a:t>Diretrizes</a:t>
            </a:r>
            <a:r>
              <a:rPr lang="en-US" sz="2800" dirty="0" smtClean="0">
                <a:solidFill>
                  <a:schemeClr val="hlink"/>
                </a:solidFill>
              </a:rPr>
              <a:t> de </a:t>
            </a:r>
            <a:r>
              <a:rPr lang="en-US" sz="2800" dirty="0" err="1" smtClean="0">
                <a:solidFill>
                  <a:schemeClr val="hlink"/>
                </a:solidFill>
              </a:rPr>
              <a:t>Inspeção</a:t>
            </a:r>
            <a:r>
              <a:rPr lang="en-US" sz="2800" dirty="0" smtClean="0">
                <a:solidFill>
                  <a:schemeClr val="hlink"/>
                </a:solidFill>
              </a:rPr>
              <a:t> de </a:t>
            </a:r>
            <a:r>
              <a:rPr lang="en-US" sz="2800" dirty="0" err="1" smtClean="0">
                <a:solidFill>
                  <a:schemeClr val="hlink"/>
                </a:solidFill>
              </a:rPr>
              <a:t>Barragens</a:t>
            </a:r>
            <a:r>
              <a:rPr lang="en-US" sz="2800" dirty="0" smtClean="0">
                <a:solidFill>
                  <a:schemeClr val="hlink"/>
                </a:solidFill>
              </a:rPr>
              <a:t> </a:t>
            </a:r>
            <a:r>
              <a:rPr lang="en-US" sz="2800" dirty="0" err="1" smtClean="0">
                <a:solidFill>
                  <a:schemeClr val="hlink"/>
                </a:solidFill>
              </a:rPr>
              <a:t>após</a:t>
            </a:r>
            <a:r>
              <a:rPr lang="en-US" sz="2800" dirty="0" smtClean="0">
                <a:solidFill>
                  <a:schemeClr val="hlink"/>
                </a:solidFill>
              </a:rPr>
              <a:t> </a:t>
            </a:r>
            <a:r>
              <a:rPr lang="en-US" sz="2800" dirty="0" err="1" smtClean="0">
                <a:solidFill>
                  <a:schemeClr val="hlink"/>
                </a:solidFill>
              </a:rPr>
              <a:t>Terremotos</a:t>
            </a:r>
            <a:r>
              <a:rPr lang="en-US" sz="2800" dirty="0" smtClean="0">
                <a:solidFill>
                  <a:schemeClr val="hlink"/>
                </a:solidFill>
              </a:rPr>
              <a:t>, 2003)</a:t>
            </a:r>
          </a:p>
          <a:p>
            <a:pPr eaLnBrk="1" hangingPunct="1">
              <a:lnSpc>
                <a:spcPct val="90000"/>
              </a:lnSpc>
              <a:buFont typeface="Wingdings" pitchFamily="2" charset="2"/>
              <a:buNone/>
            </a:pPr>
            <a:endParaRPr lang="en-US" dirty="0" smtClean="0">
              <a:solidFill>
                <a:schemeClr val="hlink"/>
              </a:solidFill>
            </a:endParaRPr>
          </a:p>
          <a:p>
            <a:pPr eaLnBrk="1" hangingPunct="1">
              <a:lnSpc>
                <a:spcPct val="90000"/>
              </a:lnSpc>
            </a:pPr>
            <a:r>
              <a:rPr lang="en-US" sz="2400" dirty="0" err="1" smtClean="0">
                <a:solidFill>
                  <a:schemeClr val="tx2"/>
                </a:solidFill>
              </a:rPr>
              <a:t>Quando</a:t>
            </a:r>
            <a:r>
              <a:rPr lang="en-US" sz="2400" dirty="0" smtClean="0">
                <a:solidFill>
                  <a:schemeClr val="tx2"/>
                </a:solidFill>
              </a:rPr>
              <a:t> um </a:t>
            </a:r>
            <a:r>
              <a:rPr lang="en-US" sz="2400" dirty="0" err="1" smtClean="0">
                <a:solidFill>
                  <a:schemeClr val="tx2"/>
                </a:solidFill>
              </a:rPr>
              <a:t>terremoto</a:t>
            </a:r>
            <a:r>
              <a:rPr lang="en-US" sz="2400" dirty="0" smtClean="0">
                <a:solidFill>
                  <a:schemeClr val="tx2"/>
                </a:solidFill>
              </a:rPr>
              <a:t> </a:t>
            </a:r>
            <a:r>
              <a:rPr lang="en-US" sz="2400" dirty="0" err="1" smtClean="0">
                <a:solidFill>
                  <a:schemeClr val="tx2"/>
                </a:solidFill>
              </a:rPr>
              <a:t>é</a:t>
            </a:r>
            <a:r>
              <a:rPr lang="en-US" sz="2400" dirty="0" smtClean="0">
                <a:solidFill>
                  <a:schemeClr val="tx2"/>
                </a:solidFill>
              </a:rPr>
              <a:t> </a:t>
            </a:r>
            <a:r>
              <a:rPr lang="en-US" sz="2400" dirty="0" err="1" smtClean="0">
                <a:solidFill>
                  <a:schemeClr val="tx2"/>
                </a:solidFill>
              </a:rPr>
              <a:t>sentido</a:t>
            </a:r>
            <a:r>
              <a:rPr lang="en-US" sz="2400" dirty="0" smtClean="0">
                <a:solidFill>
                  <a:schemeClr val="tx2"/>
                </a:solidFill>
              </a:rPr>
              <a:t> </a:t>
            </a:r>
            <a:r>
              <a:rPr lang="en-US" sz="2400" dirty="0" err="1" smtClean="0">
                <a:solidFill>
                  <a:schemeClr val="tx2"/>
                </a:solidFill>
              </a:rPr>
              <a:t>na</a:t>
            </a:r>
            <a:r>
              <a:rPr lang="en-US" sz="2400" dirty="0" smtClean="0">
                <a:solidFill>
                  <a:schemeClr val="tx2"/>
                </a:solidFill>
              </a:rPr>
              <a:t> </a:t>
            </a:r>
            <a:r>
              <a:rPr lang="en-US" sz="2400" dirty="0" err="1" smtClean="0">
                <a:solidFill>
                  <a:schemeClr val="tx2"/>
                </a:solidFill>
              </a:rPr>
              <a:t>barragem</a:t>
            </a:r>
            <a:r>
              <a:rPr lang="en-US" sz="2400" dirty="0" smtClean="0">
                <a:solidFill>
                  <a:schemeClr val="tx2"/>
                </a:solidFill>
              </a:rPr>
              <a:t> </a:t>
            </a:r>
            <a:r>
              <a:rPr lang="en-US" sz="2400" dirty="0" err="1" smtClean="0">
                <a:solidFill>
                  <a:schemeClr val="tx2"/>
                </a:solidFill>
              </a:rPr>
              <a:t>ou</a:t>
            </a:r>
            <a:r>
              <a:rPr lang="en-US" sz="2400" dirty="0" smtClean="0">
                <a:solidFill>
                  <a:schemeClr val="tx2"/>
                </a:solidFill>
              </a:rPr>
              <a:t> </a:t>
            </a:r>
            <a:r>
              <a:rPr lang="en-US" sz="2400" dirty="0" err="1" smtClean="0">
                <a:solidFill>
                  <a:schemeClr val="tx2"/>
                </a:solidFill>
              </a:rPr>
              <a:t>próximo</a:t>
            </a:r>
            <a:r>
              <a:rPr lang="en-US" sz="2400" dirty="0" smtClean="0">
                <a:solidFill>
                  <a:schemeClr val="tx2"/>
                </a:solidFill>
              </a:rPr>
              <a:t> a </a:t>
            </a:r>
            <a:r>
              <a:rPr lang="en-US" sz="2400" dirty="0" err="1" smtClean="0">
                <a:solidFill>
                  <a:schemeClr val="tx2"/>
                </a:solidFill>
              </a:rPr>
              <a:t>ela</a:t>
            </a:r>
            <a:r>
              <a:rPr lang="en-US" sz="2400" dirty="0" smtClean="0">
                <a:solidFill>
                  <a:schemeClr val="tx2"/>
                </a:solidFill>
              </a:rPr>
              <a:t> (no </a:t>
            </a:r>
            <a:r>
              <a:rPr lang="en-US" sz="2400" dirty="0" err="1" smtClean="0">
                <a:solidFill>
                  <a:schemeClr val="tx2"/>
                </a:solidFill>
              </a:rPr>
              <a:t>dique</a:t>
            </a:r>
            <a:r>
              <a:rPr lang="en-US" sz="2400" dirty="0" smtClean="0">
                <a:solidFill>
                  <a:schemeClr val="tx2"/>
                </a:solidFill>
              </a:rPr>
              <a:t>), </a:t>
            </a:r>
            <a:r>
              <a:rPr lang="en-US" sz="2400" dirty="0" err="1" smtClean="0">
                <a:solidFill>
                  <a:schemeClr val="tx2"/>
                </a:solidFill>
              </a:rPr>
              <a:t>ou</a:t>
            </a:r>
            <a:r>
              <a:rPr lang="en-US" sz="2400" dirty="0" smtClean="0">
                <a:solidFill>
                  <a:schemeClr val="tx2"/>
                </a:solidFill>
              </a:rPr>
              <a:t> </a:t>
            </a:r>
            <a:r>
              <a:rPr lang="en-US" sz="2400" dirty="0" err="1" smtClean="0">
                <a:solidFill>
                  <a:schemeClr val="tx2"/>
                </a:solidFill>
              </a:rPr>
              <a:t>quando</a:t>
            </a:r>
            <a:r>
              <a:rPr lang="en-US" sz="2400" dirty="0" smtClean="0">
                <a:solidFill>
                  <a:schemeClr val="tx2"/>
                </a:solidFill>
              </a:rPr>
              <a:t> </a:t>
            </a:r>
            <a:r>
              <a:rPr lang="en-US" sz="2400" dirty="0" err="1" smtClean="0">
                <a:solidFill>
                  <a:schemeClr val="tx2"/>
                </a:solidFill>
              </a:rPr>
              <a:t>relatou</a:t>
            </a:r>
            <a:r>
              <a:rPr lang="en-US" sz="2400" dirty="0" smtClean="0">
                <a:solidFill>
                  <a:schemeClr val="tx2"/>
                </a:solidFill>
              </a:rPr>
              <a:t>-se </a:t>
            </a:r>
            <a:r>
              <a:rPr lang="en-US" sz="2400" dirty="0" err="1" smtClean="0">
                <a:solidFill>
                  <a:schemeClr val="tx2"/>
                </a:solidFill>
              </a:rPr>
              <a:t>sua</a:t>
            </a:r>
            <a:r>
              <a:rPr lang="en-US" sz="2400" dirty="0" smtClean="0">
                <a:solidFill>
                  <a:schemeClr val="tx2"/>
                </a:solidFill>
              </a:rPr>
              <a:t> </a:t>
            </a:r>
            <a:r>
              <a:rPr lang="en-US" sz="2400" dirty="0" err="1" smtClean="0">
                <a:solidFill>
                  <a:schemeClr val="tx2"/>
                </a:solidFill>
              </a:rPr>
              <a:t>ocorrência</a:t>
            </a:r>
            <a:r>
              <a:rPr lang="en-US" sz="2400" dirty="0" smtClean="0">
                <a:solidFill>
                  <a:schemeClr val="tx2"/>
                </a:solidFill>
              </a:rPr>
              <a:t> com:</a:t>
            </a:r>
          </a:p>
          <a:p>
            <a:pPr lvl="1" eaLnBrk="1" hangingPunct="1">
              <a:lnSpc>
                <a:spcPct val="90000"/>
              </a:lnSpc>
            </a:pPr>
            <a:r>
              <a:rPr lang="en-US" sz="2400" dirty="0" smtClean="0">
                <a:solidFill>
                  <a:schemeClr val="tx2"/>
                </a:solidFill>
              </a:rPr>
              <a:t>M ≥ 4.0 </a:t>
            </a:r>
            <a:r>
              <a:rPr lang="en-US" sz="2400" dirty="0" err="1" smtClean="0">
                <a:solidFill>
                  <a:schemeClr val="tx2"/>
                </a:solidFill>
              </a:rPr>
              <a:t>num</a:t>
            </a:r>
            <a:r>
              <a:rPr lang="en-US" sz="2400" dirty="0" smtClean="0">
                <a:solidFill>
                  <a:schemeClr val="tx2"/>
                </a:solidFill>
              </a:rPr>
              <a:t> </a:t>
            </a:r>
            <a:r>
              <a:rPr lang="en-US" sz="2400" dirty="0" err="1" smtClean="0">
                <a:solidFill>
                  <a:schemeClr val="tx2"/>
                </a:solidFill>
              </a:rPr>
              <a:t>raio</a:t>
            </a:r>
            <a:r>
              <a:rPr lang="en-US" sz="2400" dirty="0" smtClean="0">
                <a:solidFill>
                  <a:schemeClr val="tx2"/>
                </a:solidFill>
              </a:rPr>
              <a:t> de 40 km, </a:t>
            </a:r>
          </a:p>
          <a:p>
            <a:pPr lvl="1" eaLnBrk="1" hangingPunct="1">
              <a:lnSpc>
                <a:spcPct val="90000"/>
              </a:lnSpc>
            </a:pPr>
            <a:r>
              <a:rPr lang="en-US" sz="2400" dirty="0" smtClean="0">
                <a:solidFill>
                  <a:schemeClr val="tx2"/>
                </a:solidFill>
              </a:rPr>
              <a:t>M ≥ 5.0 </a:t>
            </a:r>
            <a:r>
              <a:rPr lang="en-US" sz="2400" dirty="0" err="1" smtClean="0">
                <a:solidFill>
                  <a:schemeClr val="tx2"/>
                </a:solidFill>
              </a:rPr>
              <a:t>num</a:t>
            </a:r>
            <a:r>
              <a:rPr lang="en-US" sz="2400" dirty="0" smtClean="0">
                <a:solidFill>
                  <a:schemeClr val="tx2"/>
                </a:solidFill>
              </a:rPr>
              <a:t> </a:t>
            </a:r>
            <a:r>
              <a:rPr lang="en-US" sz="2400" dirty="0" err="1" smtClean="0">
                <a:solidFill>
                  <a:schemeClr val="tx2"/>
                </a:solidFill>
              </a:rPr>
              <a:t>raio</a:t>
            </a:r>
            <a:r>
              <a:rPr lang="en-US" sz="2400" dirty="0" smtClean="0">
                <a:solidFill>
                  <a:schemeClr val="tx2"/>
                </a:solidFill>
              </a:rPr>
              <a:t> de 80 km, </a:t>
            </a:r>
          </a:p>
          <a:p>
            <a:pPr lvl="1" eaLnBrk="1" hangingPunct="1">
              <a:lnSpc>
                <a:spcPct val="90000"/>
              </a:lnSpc>
            </a:pPr>
            <a:r>
              <a:rPr lang="en-US" sz="2400" dirty="0" smtClean="0">
                <a:solidFill>
                  <a:schemeClr val="tx2"/>
                </a:solidFill>
              </a:rPr>
              <a:t>M ≥ 6.0 </a:t>
            </a:r>
            <a:r>
              <a:rPr lang="en-US" sz="2400" dirty="0" err="1" smtClean="0">
                <a:solidFill>
                  <a:schemeClr val="tx2"/>
                </a:solidFill>
              </a:rPr>
              <a:t>num</a:t>
            </a:r>
            <a:r>
              <a:rPr lang="en-US" sz="2400" dirty="0" smtClean="0">
                <a:solidFill>
                  <a:schemeClr val="tx2"/>
                </a:solidFill>
              </a:rPr>
              <a:t> </a:t>
            </a:r>
            <a:r>
              <a:rPr lang="en-US" sz="2400" dirty="0" err="1" smtClean="0">
                <a:solidFill>
                  <a:schemeClr val="tx2"/>
                </a:solidFill>
              </a:rPr>
              <a:t>raio</a:t>
            </a:r>
            <a:r>
              <a:rPr lang="en-US" sz="2400" dirty="0" smtClean="0">
                <a:solidFill>
                  <a:schemeClr val="tx2"/>
                </a:solidFill>
              </a:rPr>
              <a:t> de 120 km, </a:t>
            </a:r>
          </a:p>
          <a:p>
            <a:pPr lvl="1" eaLnBrk="1" hangingPunct="1">
              <a:lnSpc>
                <a:spcPct val="90000"/>
              </a:lnSpc>
            </a:pPr>
            <a:r>
              <a:rPr lang="en-US" sz="2400" dirty="0" smtClean="0">
                <a:solidFill>
                  <a:schemeClr val="tx2"/>
                </a:solidFill>
              </a:rPr>
              <a:t>M ≥ 7.0 </a:t>
            </a:r>
            <a:r>
              <a:rPr lang="en-US" sz="2400" dirty="0" err="1" smtClean="0">
                <a:solidFill>
                  <a:schemeClr val="tx2"/>
                </a:solidFill>
              </a:rPr>
              <a:t>num</a:t>
            </a:r>
            <a:r>
              <a:rPr lang="en-US" sz="2400" dirty="0" smtClean="0">
                <a:solidFill>
                  <a:schemeClr val="tx2"/>
                </a:solidFill>
              </a:rPr>
              <a:t> </a:t>
            </a:r>
            <a:r>
              <a:rPr lang="en-US" sz="2400" dirty="0" err="1" smtClean="0">
                <a:solidFill>
                  <a:schemeClr val="tx2"/>
                </a:solidFill>
              </a:rPr>
              <a:t>raio</a:t>
            </a:r>
            <a:r>
              <a:rPr lang="en-US" sz="2400" dirty="0" smtClean="0">
                <a:solidFill>
                  <a:schemeClr val="tx2"/>
                </a:solidFill>
              </a:rPr>
              <a:t> de 200 km, </a:t>
            </a:r>
            <a:r>
              <a:rPr lang="en-US" sz="2400" dirty="0" err="1" smtClean="0">
                <a:solidFill>
                  <a:schemeClr val="tx2"/>
                </a:solidFill>
              </a:rPr>
              <a:t>ou</a:t>
            </a:r>
            <a:r>
              <a:rPr lang="en-US" sz="2400" dirty="0" smtClean="0">
                <a:solidFill>
                  <a:schemeClr val="tx2"/>
                </a:solidFill>
              </a:rPr>
              <a:t> </a:t>
            </a:r>
          </a:p>
          <a:p>
            <a:pPr lvl="1" eaLnBrk="1" hangingPunct="1">
              <a:lnSpc>
                <a:spcPct val="90000"/>
              </a:lnSpc>
            </a:pPr>
            <a:r>
              <a:rPr lang="en-US" sz="2400" dirty="0" smtClean="0">
                <a:solidFill>
                  <a:schemeClr val="tx2"/>
                </a:solidFill>
              </a:rPr>
              <a:t>M ≥ 8.0 </a:t>
            </a:r>
            <a:r>
              <a:rPr lang="en-US" sz="2400" dirty="0" err="1" smtClean="0">
                <a:solidFill>
                  <a:schemeClr val="tx2"/>
                </a:solidFill>
              </a:rPr>
              <a:t>num</a:t>
            </a:r>
            <a:r>
              <a:rPr lang="en-US" sz="2400" dirty="0" smtClean="0">
                <a:solidFill>
                  <a:schemeClr val="tx2"/>
                </a:solidFill>
              </a:rPr>
              <a:t> </a:t>
            </a:r>
            <a:r>
              <a:rPr lang="en-US" sz="2400" dirty="0" err="1" smtClean="0">
                <a:solidFill>
                  <a:schemeClr val="tx2"/>
                </a:solidFill>
              </a:rPr>
              <a:t>raio</a:t>
            </a:r>
            <a:r>
              <a:rPr lang="en-US" sz="2400" dirty="0" smtClean="0">
                <a:solidFill>
                  <a:schemeClr val="tx2"/>
                </a:solidFill>
              </a:rPr>
              <a:t> de 320 km,…</a:t>
            </a:r>
            <a:r>
              <a:rPr lang="en-US" sz="2400" dirty="0" err="1" smtClean="0">
                <a:solidFill>
                  <a:schemeClr val="tx2"/>
                </a:solidFill>
              </a:rPr>
              <a:t>recomenda</a:t>
            </a:r>
            <a:r>
              <a:rPr lang="en-US" sz="2400" dirty="0" smtClean="0">
                <a:solidFill>
                  <a:schemeClr val="tx2"/>
                </a:solidFill>
              </a:rPr>
              <a:t>-se </a:t>
            </a:r>
            <a:r>
              <a:rPr lang="en-US" sz="2400" dirty="0" err="1" smtClean="0">
                <a:solidFill>
                  <a:schemeClr val="tx2"/>
                </a:solidFill>
              </a:rPr>
              <a:t>inspeção</a:t>
            </a:r>
            <a:r>
              <a:rPr lang="en-US" sz="2400" dirty="0" smtClean="0">
                <a:solidFill>
                  <a:schemeClr val="tx2"/>
                </a:solidFill>
              </a:rPr>
              <a:t> </a:t>
            </a:r>
            <a:r>
              <a:rPr lang="en-US" sz="2400" dirty="0" err="1" smtClean="0">
                <a:solidFill>
                  <a:schemeClr val="tx2"/>
                </a:solidFill>
              </a:rPr>
              <a:t>imediata</a:t>
            </a:r>
            <a:r>
              <a:rPr lang="en-US" sz="2400" dirty="0" smtClean="0">
                <a:solidFill>
                  <a:schemeClr val="tx2"/>
                </a:solidFill>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ctrTitle"/>
          </p:nvPr>
        </p:nvSpPr>
        <p:spPr>
          <a:xfrm>
            <a:off x="685800" y="0"/>
            <a:ext cx="7772400" cy="1143000"/>
          </a:xfrm>
        </p:spPr>
        <p:txBody>
          <a:bodyPr/>
          <a:lstStyle/>
          <a:p>
            <a:pPr eaLnBrk="1" hangingPunct="1"/>
            <a:r>
              <a:rPr lang="en-US" sz="2800" b="1" dirty="0" smtClean="0"/>
              <a:t>Obrigado !</a:t>
            </a:r>
          </a:p>
        </p:txBody>
      </p:sp>
      <p:pic>
        <p:nvPicPr>
          <p:cNvPr id="65539" name="Picture 4" descr="statue"/>
          <p:cNvPicPr>
            <a:picLocks noChangeAspect="1" noChangeArrowheads="1"/>
          </p:cNvPicPr>
          <p:nvPr/>
        </p:nvPicPr>
        <p:blipFill>
          <a:blip r:embed="rId3" cstate="print"/>
          <a:srcRect/>
          <a:stretch>
            <a:fillRect/>
          </a:stretch>
        </p:blipFill>
        <p:spPr bwMode="auto">
          <a:xfrm>
            <a:off x="3048000" y="1295400"/>
            <a:ext cx="2895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Sliding 1"/>
          <p:cNvPicPr>
            <a:picLocks noChangeAspect="1" noChangeArrowheads="1"/>
          </p:cNvPicPr>
          <p:nvPr/>
        </p:nvPicPr>
        <p:blipFill>
          <a:blip r:embed="rId3" cstate="print"/>
          <a:srcRect/>
          <a:stretch>
            <a:fillRect/>
          </a:stretch>
        </p:blipFill>
        <p:spPr bwMode="auto">
          <a:xfrm>
            <a:off x="990601" y="1203326"/>
            <a:ext cx="6629399" cy="5022101"/>
          </a:xfrm>
          <a:prstGeom prst="rect">
            <a:avLst/>
          </a:prstGeom>
          <a:noFill/>
          <a:ln w="9525">
            <a:noFill/>
            <a:miter lim="800000"/>
            <a:headEnd/>
            <a:tailEnd/>
          </a:ln>
        </p:spPr>
      </p:pic>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Concreto</a:t>
            </a:r>
            <a:r>
              <a:rPr lang="en-US" sz="3200" dirty="0" smtClean="0"/>
              <a:t/>
            </a:r>
            <a:br>
              <a:rPr lang="en-US" sz="3200" dirty="0" smtClean="0"/>
            </a:br>
            <a:r>
              <a:rPr lang="pt-BR" sz="3200" dirty="0" smtClean="0"/>
              <a:t>Deslizamento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oundation Improvement"/>
          <p:cNvPicPr preferRelativeResize="0">
            <a:picLocks noChangeAspect="1" noChangeArrowheads="1"/>
          </p:cNvPicPr>
          <p:nvPr/>
        </p:nvPicPr>
        <p:blipFill>
          <a:blip r:embed="rId3" cstate="print"/>
          <a:srcRect/>
          <a:stretch>
            <a:fillRect/>
          </a:stretch>
        </p:blipFill>
        <p:spPr bwMode="auto">
          <a:xfrm>
            <a:off x="727075" y="1143000"/>
            <a:ext cx="6976930" cy="4953000"/>
          </a:xfrm>
          <a:prstGeom prst="rect">
            <a:avLst/>
          </a:prstGeom>
          <a:noFill/>
          <a:ln w="9525">
            <a:noFill/>
            <a:miter lim="800000"/>
            <a:headEnd/>
            <a:tailEnd/>
          </a:ln>
        </p:spPr>
      </p:pic>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Concreto</a:t>
            </a:r>
            <a:r>
              <a:rPr lang="en-US" sz="3200" dirty="0" smtClean="0"/>
              <a:t/>
            </a:r>
            <a:br>
              <a:rPr lang="en-US" sz="3200" dirty="0" smtClean="0"/>
            </a:br>
            <a:r>
              <a:rPr lang="pt-BR" sz="3200" dirty="0" smtClean="0"/>
              <a:t>Melhoras na Fundação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Arch Dam Abutments"/>
          <p:cNvPicPr>
            <a:picLocks noChangeAspect="1" noChangeArrowheads="1"/>
          </p:cNvPicPr>
          <p:nvPr/>
        </p:nvPicPr>
        <p:blipFill>
          <a:blip r:embed="rId3" cstate="print"/>
          <a:srcRect/>
          <a:stretch>
            <a:fillRect/>
          </a:stretch>
        </p:blipFill>
        <p:spPr bwMode="auto">
          <a:xfrm>
            <a:off x="838201" y="1219200"/>
            <a:ext cx="6858000" cy="4982005"/>
          </a:xfrm>
          <a:prstGeom prst="rect">
            <a:avLst/>
          </a:prstGeom>
          <a:noFill/>
          <a:ln w="9525">
            <a:noFill/>
            <a:miter lim="800000"/>
            <a:headEnd/>
            <a:tailEnd/>
          </a:ln>
        </p:spPr>
      </p:pic>
      <p:sp>
        <p:nvSpPr>
          <p:cNvPr id="5" name="Rectangle 2"/>
          <p:cNvSpPr>
            <a:spLocks noGrp="1" noChangeArrowheads="1"/>
          </p:cNvSpPr>
          <p:nvPr>
            <p:ph type="title"/>
          </p:nvPr>
        </p:nvSpPr>
        <p:spPr>
          <a:xfrm>
            <a:off x="0" y="0"/>
            <a:ext cx="9144000" cy="990600"/>
          </a:xfrm>
        </p:spPr>
        <p:txBody>
          <a:bodyPr/>
          <a:lstStyle/>
          <a:p>
            <a:pPr eaLnBrk="1" hangingPunct="1"/>
            <a:r>
              <a:rPr lang="pt-BR" sz="3000" dirty="0"/>
              <a:t>Aspectos Geotécnicos </a:t>
            </a:r>
            <a:r>
              <a:rPr lang="pt-BR" sz="3000" dirty="0" smtClean="0"/>
              <a:t>de Barragens de Concreto</a:t>
            </a:r>
            <a:r>
              <a:rPr lang="en-US" sz="3200" dirty="0" smtClean="0"/>
              <a:t/>
            </a:r>
            <a:br>
              <a:rPr lang="en-US" sz="3200" dirty="0" smtClean="0"/>
            </a:br>
            <a:r>
              <a:rPr lang="pt-BR" sz="3200" dirty="0" smtClean="0"/>
              <a:t>Ombreiras nas Barragens em Arco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6708</TotalTime>
  <Words>3139</Words>
  <Application>Microsoft Office PowerPoint</Application>
  <PresentationFormat>On-screen Show (4:3)</PresentationFormat>
  <Paragraphs>536</Paragraphs>
  <Slides>63</Slides>
  <Notes>54</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Title Master</vt:lpstr>
      <vt:lpstr>Slide Master</vt:lpstr>
      <vt:lpstr>Aspectos Geotécnicos da Segurança de Barragens</vt:lpstr>
      <vt:lpstr>Aspectos Geotécnicos da Segurança de Barragens Tópicos</vt:lpstr>
      <vt:lpstr>Aspectos Geotécnicos de Barragens de Concreto Modos de Falha</vt:lpstr>
      <vt:lpstr>Aspectos Geotécnicos de Barragens de Concreto Erosão Tubular da Fundação</vt:lpstr>
      <vt:lpstr>Aspectos Geotécnicos de Barragens de Concreto Subpressão</vt:lpstr>
      <vt:lpstr>Aspectos Geotécnicos de Barragens de Concreto Erosão por Fluxo</vt:lpstr>
      <vt:lpstr>Aspectos Geotécnicos de Barragens de Concreto Deslizamento</vt:lpstr>
      <vt:lpstr>Aspectos Geotécnicos de Barragens de Concreto Melhoras na Fundação</vt:lpstr>
      <vt:lpstr>Aspectos Geotécnicos de Barragens de Concreto Ombreiras nas Barragens em Arco</vt:lpstr>
      <vt:lpstr>Aspectos Geotécnicos da Segurança de Barragens Tipos de Barragens de Aterro</vt:lpstr>
      <vt:lpstr>Aspectos Geotécnicos da Segurança de Barragens Tipos de Barragens de Aterro</vt:lpstr>
      <vt:lpstr>PowerPoint Presentation</vt:lpstr>
      <vt:lpstr>Aspectos Geotécnicos de Barragens de Aterro Modos de Falha</vt:lpstr>
      <vt:lpstr>Aspectos Geotécnicos de Barragens de Aterro Modos de Falha, Cont.</vt:lpstr>
      <vt:lpstr>Aspectos Geotécnicos de Barragens de Aterro Modos de Falha, Cont.</vt:lpstr>
      <vt:lpstr>Aspectos Geotécnicos de Barragens de Aterro Modos de Falha, Cont.</vt:lpstr>
      <vt:lpstr>Aspectos Geotécnicos de Barragens de Aterro Exigências Técnicas</vt:lpstr>
      <vt:lpstr>Aspectos Geotécnicos de Barragens de Aterro Infiltração</vt:lpstr>
      <vt:lpstr>Aspectos Geotécnicos de Barragens de Aterro Infiltração de lado a lado</vt:lpstr>
      <vt:lpstr>PowerPoint Presentation</vt:lpstr>
      <vt:lpstr>Aspectos Geotécnicos de Barragens de Aterro Infiltração de Fundações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Engenharia para Terremotos</vt:lpstr>
      <vt:lpstr>Tamanho dos Terremotos</vt:lpstr>
      <vt:lpstr>PowerPoint Presentation</vt:lpstr>
      <vt:lpstr>PowerPoint Presentation</vt:lpstr>
      <vt:lpstr>Efeitos de um Terremoto</vt:lpstr>
      <vt:lpstr>PowerPoint Presentation</vt:lpstr>
      <vt:lpstr>Efeitos de um Terremoto</vt:lpstr>
      <vt:lpstr>Efeitos de Terremotos</vt:lpstr>
      <vt:lpstr>Mecanismo de Falha Sísmica</vt:lpstr>
      <vt:lpstr>Efeitos do Terremoto</vt:lpstr>
      <vt:lpstr>Considerações Sísmicas no Projeto de Barragens</vt:lpstr>
      <vt:lpstr>Modos de Falha Induzidos possivelmente por Terremotos</vt:lpstr>
      <vt:lpstr>Barragens Danificadas por Terremotos</vt:lpstr>
      <vt:lpstr>Barragens que falharam por causa de Terremotos</vt:lpstr>
      <vt:lpstr>Desempenho de Barragens durante Terremotos</vt:lpstr>
      <vt:lpstr>Avaliação de Vulnerabilidade  (Abordagem escalonada, a ser detalhada no novo EM 1110-2-6001)</vt:lpstr>
      <vt:lpstr>Inspeção Após o Terremoto</vt:lpstr>
      <vt:lpstr>Obrigado !</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Paula Silva Pedreira de Freitas</cp:lastModifiedBy>
  <cp:revision>74</cp:revision>
  <dcterms:created xsi:type="dcterms:W3CDTF">2009-05-21T17:19:18Z</dcterms:created>
  <dcterms:modified xsi:type="dcterms:W3CDTF">2013-05-23T14:49:56Z</dcterms:modified>
</cp:coreProperties>
</file>